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9593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marL="285750" indent="-28575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os/Build.VERSION_CODES.html%23DONUT" TargetMode="External"/><Relationship Id="rId4" Type="http://schemas.openxmlformats.org/officeDocument/2006/relationships/hyperlink" Target="http://developer.android.com/reference/android/os/Build.VERSION_CODES.html%23HONEYCOMB" TargetMode="External"/><Relationship Id="rId5" Type="http://schemas.openxmlformats.org/officeDocument/2006/relationships/hyperlink" Target="http://developer.android.com/reference/android/os/AsyncTask.html%23executeOnExecutor(java.util.concurrent.Executor,%20Params...)" TargetMode="External"/><Relationship Id="rId6" Type="http://schemas.openxmlformats.org/officeDocument/2006/relationships/hyperlink" Target="http://developer.android.com/reference/android/os/AsyncTask.html%23THREAD_POOL_EXECUTOR" TargetMode="External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6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1600200" y="1066800"/>
            <a:ext cx="7096125" cy="54006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685800" y="2774573"/>
            <a:ext cx="7772400" cy="38012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l" rtl="0">
              <a:buNone/>
            </a:pPr>
            <a:r>
              <a:rPr lang="en" sz="3600" dirty="0">
                <a:solidFill>
                  <a:srgbClr val="434343"/>
                </a:solidFill>
              </a:rPr>
              <a:t>Can Elmas</a:t>
            </a:r>
          </a:p>
          <a:p>
            <a:pPr lvl="0" algn="l" rtl="0">
              <a:buNone/>
            </a:pPr>
            <a:r>
              <a:rPr lang="en" sz="2400" i="1" dirty="0">
                <a:solidFill>
                  <a:srgbClr val="434343"/>
                </a:solidFill>
              </a:rPr>
              <a:t>Android Team Leader</a:t>
            </a:r>
          </a:p>
          <a:p>
            <a:pPr lvl="0" algn="l" rtl="0">
              <a:buNone/>
            </a:pPr>
            <a:r>
              <a:rPr lang="en" sz="3600" dirty="0">
                <a:solidFill>
                  <a:srgbClr val="434343"/>
                </a:solidFill>
              </a:rPr>
              <a:t>İsmail Ceylan</a:t>
            </a:r>
          </a:p>
          <a:p>
            <a:pPr lvl="0" algn="l" rtl="0">
              <a:buNone/>
            </a:pPr>
            <a:r>
              <a:rPr lang="en" sz="2400" i="1" dirty="0">
                <a:solidFill>
                  <a:srgbClr val="434343"/>
                </a:solidFill>
              </a:rPr>
              <a:t>Android Developer</a:t>
            </a:r>
          </a:p>
          <a:p>
            <a:pPr lvl="0" algn="l" rtl="0">
              <a:buNone/>
            </a:pPr>
            <a:r>
              <a:rPr lang="en" sz="3600" dirty="0">
                <a:solidFill>
                  <a:srgbClr val="434343"/>
                </a:solidFill>
              </a:rPr>
              <a:t/>
            </a:r>
            <a:br>
              <a:rPr lang="en" sz="3600" dirty="0">
                <a:solidFill>
                  <a:srgbClr val="434343"/>
                </a:solidFill>
              </a:rPr>
            </a:br>
            <a:r>
              <a:rPr lang="en" sz="3600" dirty="0">
                <a:solidFill>
                  <a:srgbClr val="434343"/>
                </a:solidFill>
              </a:rPr>
              <a:t>Mehmet Arıkan</a:t>
            </a:r>
          </a:p>
          <a:p>
            <a:pPr lvl="0" algn="l" rtl="0">
              <a:buNone/>
            </a:pPr>
            <a:r>
              <a:rPr lang="en" sz="2400" i="1" dirty="0">
                <a:solidFill>
                  <a:srgbClr val="434343"/>
                </a:solidFill>
              </a:rPr>
              <a:t>Android Developer</a:t>
            </a:r>
          </a:p>
        </p:txBody>
      </p:sp>
      <p:sp>
        <p:nvSpPr>
          <p:cNvPr id="25" name="Shape 25"/>
          <p:cNvSpPr/>
          <p:nvPr/>
        </p:nvSpPr>
        <p:spPr>
          <a:xfrm>
            <a:off x="533400" y="228600"/>
            <a:ext cx="3952875" cy="7905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26" name="Shape 26"/>
          <p:cNvCxnSpPr>
            <a:stCxn id="27" idx="0"/>
            <a:endCxn id="27" idx="0"/>
          </p:cNvCxnSpPr>
          <p:nvPr/>
        </p:nvCxnSpPr>
        <p:spPr>
          <a:xfrm>
            <a:off x="100050" y="6539650"/>
            <a:ext cx="89408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28"/>
          <p:cNvSpPr txBox="1"/>
          <p:nvPr/>
        </p:nvSpPr>
        <p:spPr>
          <a:xfrm>
            <a:off x="108535" y="6474775"/>
            <a:ext cx="8923800" cy="338524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algn="ctr" rtl="0">
              <a:buNone/>
            </a:pPr>
            <a:r>
              <a:rPr lang="tr-TR" sz="1000" dirty="0" smtClean="0"/>
              <a:t>Aralık 2012</a:t>
            </a:r>
            <a:r>
              <a:rPr lang="en" sz="1000" dirty="0" smtClean="0"/>
              <a:t> </a:t>
            </a:r>
            <a:endParaRPr lang="en" sz="1000" dirty="0"/>
          </a:p>
        </p:txBody>
      </p:sp>
      <p:sp>
        <p:nvSpPr>
          <p:cNvPr id="29" name="Shape 29"/>
          <p:cNvSpPr/>
          <p:nvPr/>
        </p:nvSpPr>
        <p:spPr>
          <a:xfrm>
            <a:off x="6028973" y="906765"/>
            <a:ext cx="2667352" cy="191129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ctrTitle" idx="2"/>
          </p:nvPr>
        </p:nvSpPr>
        <p:spPr>
          <a:xfrm>
            <a:off x="685800" y="1096963"/>
            <a:ext cx="7772400" cy="15308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algn="l" rtl="0">
              <a:buNone/>
            </a:pPr>
            <a:r>
              <a:rPr lang="en">
                <a:solidFill>
                  <a:schemeClr val="accent3"/>
                </a:solidFill>
              </a:rPr>
              <a:t>Android</a:t>
            </a:r>
          </a:p>
          <a:p>
            <a:pPr lvl="0" algn="l" rtl="0">
              <a:buNone/>
            </a:pPr>
            <a:r>
              <a:rPr lang="en">
                <a:solidFill>
                  <a:schemeClr val="accent3"/>
                </a:solidFill>
              </a:rPr>
              <a:t>Developer Days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152400" y="381000"/>
            <a:ext cx="8931056" cy="66273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20775" y="152400"/>
            <a:ext cx="8229600" cy="4697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/>
              <a:t>http://developer.android.com/sdk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848770" y="2732400"/>
            <a:ext cx="7247099" cy="1393199"/>
          </a:xfrm>
          <a:prstGeom prst="rect">
            <a:avLst/>
          </a:prstGeom>
          <a:solidFill>
            <a:srgbClr val="EFEFEF"/>
          </a:solidFill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 b="1">
                <a:solidFill>
                  <a:srgbClr val="434343"/>
                </a:solidFill>
              </a:rPr>
              <a:t>SDK is for Java targeting Dalvik VM.</a:t>
            </a:r>
          </a:p>
          <a:p>
            <a:pPr lvl="0" rtl="0">
              <a:buNone/>
            </a:pPr>
            <a:r>
              <a:rPr lang="en" sz="2400" b="1">
                <a:solidFill>
                  <a:srgbClr val="434343"/>
                </a:solidFill>
              </a:rPr>
              <a:t>NDK is for C/C++ targeting native environment.</a:t>
            </a:r>
            <a:r>
              <a:rPr lang="en" sz="2400" b="1" i="1">
                <a:solidFill>
                  <a:srgbClr val="434343"/>
                </a:solidFill>
              </a:rPr>
              <a:t>You will probably need only SDK.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Android Developer Documentation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Extensive documentation at</a:t>
            </a:r>
          </a:p>
          <a:p>
            <a:pPr lvl="0" rtl="0">
              <a:buNone/>
            </a:pPr>
            <a:r>
              <a:rPr lang="en" b="1"/>
              <a:t>http://developer.android.com</a:t>
            </a:r>
          </a:p>
          <a:p>
            <a:endParaRPr lang="en" b="1"/>
          </a:p>
          <a:p>
            <a:pPr lvl="0" rtl="0">
              <a:buNone/>
            </a:pPr>
            <a:r>
              <a:rPr lang="en"/>
              <a:t>Check also Google IO Conference</a:t>
            </a:r>
          </a:p>
          <a:p>
            <a:pPr lvl="0" rtl="0">
              <a:buNone/>
            </a:pPr>
            <a:r>
              <a:rPr lang="en" b="1"/>
              <a:t>https://developers.google.com/events/io/</a:t>
            </a:r>
          </a:p>
          <a:p>
            <a:endParaRPr lang="en" b="1"/>
          </a:p>
          <a:p>
            <a:endParaRPr lang="en" b="1"/>
          </a:p>
          <a:p>
            <a:endParaRPr lang="en" b="1"/>
          </a:p>
          <a:p>
            <a:endParaRPr lang="en" b="1"/>
          </a:p>
          <a:p>
            <a:endParaRPr lang="en" b="1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API Levels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Android versions are mapped to API Levels. e.g. Android 4.1 is API Level 16</a:t>
            </a:r>
          </a:p>
          <a:p>
            <a:endParaRPr lang="en"/>
          </a:p>
          <a:p>
            <a:pPr lvl="0" rtl="0">
              <a:buNone/>
            </a:pPr>
            <a:r>
              <a:rPr lang="en"/>
              <a:t>API features are available or not for a specific </a:t>
            </a:r>
            <a:br>
              <a:rPr lang="en"/>
            </a:br>
            <a:r>
              <a:rPr lang="en"/>
              <a:t>API Level. Some features are back-ported with </a:t>
            </a:r>
            <a:br>
              <a:rPr lang="en"/>
            </a:br>
            <a:r>
              <a:rPr lang="en"/>
              <a:t>Android Support Library.</a:t>
            </a:r>
          </a:p>
          <a:p>
            <a:endParaRPr lang="en"/>
          </a:p>
          <a:p>
            <a:pPr lvl="0" rtl="0">
              <a:buNone/>
            </a:pPr>
            <a:r>
              <a:rPr lang="en">
                <a:solidFill>
                  <a:srgbClr val="000000"/>
                </a:solidFill>
              </a:rPr>
              <a:t>4.0+ (API Level 14+) is 22%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2.3.3 - 2.3.7 (API Level 10) is 57%</a:t>
            </a:r>
          </a:p>
          <a:p>
            <a:endParaRPr lang="en">
              <a:solidFill>
                <a:srgbClr val="000000"/>
              </a:solidFill>
            </a:endParaRPr>
          </a:p>
          <a:p>
            <a:endParaRPr lang="e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API Levels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Cupcake (1.5 - API Level 3)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Donut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Eclair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Froyo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Gingerbread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Honeycomb (3.0 - API Level 11)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ICS (4.0 - API Level 14) 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JellyBean (</a:t>
            </a:r>
            <a:r>
              <a:rPr lang="en" dirty="0" smtClean="0"/>
              <a:t>4.</a:t>
            </a:r>
            <a:r>
              <a:rPr lang="tr-TR" dirty="0" smtClean="0"/>
              <a:t>2</a:t>
            </a:r>
            <a:r>
              <a:rPr lang="en" dirty="0" smtClean="0"/>
              <a:t> </a:t>
            </a:r>
            <a:r>
              <a:rPr lang="en" dirty="0"/>
              <a:t>- API Level </a:t>
            </a:r>
            <a:r>
              <a:rPr lang="en" dirty="0" smtClean="0"/>
              <a:t>1</a:t>
            </a:r>
            <a:r>
              <a:rPr lang="tr-TR" dirty="0" smtClean="0"/>
              <a:t>7</a:t>
            </a:r>
            <a:r>
              <a:rPr lang="en" dirty="0" smtClean="0"/>
              <a:t>)</a:t>
            </a:r>
            <a:endParaRPr lang="en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Key Lime Pie ???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Android Development Workflow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Setup development environment (SDK)</a:t>
            </a:r>
          </a:p>
          <a:p>
            <a:endParaRPr lang="en" dirty="0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Build / Debug / Test (in your favorite IDE)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Virtual Device Setup / Physical Device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DDMS (Dalvik Debug Monitor Server)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LogCat 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Lint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Publish (to Google Play)</a:t>
            </a:r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First Android Project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Folders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Layouts and Views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 class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Android Manifest 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Activity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Intent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685800" y="1224798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Application Fundamentals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685799" y="2842312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2743200" lvl="0" indent="457200" algn="l" rtl="0">
              <a:buNone/>
            </a:pPr>
            <a:r>
              <a:rPr lang="en"/>
              <a:t>Activities</a:t>
            </a:r>
          </a:p>
          <a:p>
            <a:pPr lvl="0" rtl="0">
              <a:buNone/>
            </a:pPr>
            <a:r>
              <a:rPr lang="en"/>
              <a:t>Intents and Intent Filters</a:t>
            </a:r>
          </a:p>
          <a:p>
            <a:pPr lvl="0" rtl="0">
              <a:buNone/>
            </a:pPr>
            <a:r>
              <a:rPr lang="en"/>
              <a:t>Services</a:t>
            </a:r>
          </a:p>
          <a:p>
            <a:pPr lvl="0" rtl="0">
              <a:buNone/>
            </a:pPr>
            <a:r>
              <a:rPr lang="en"/>
              <a:t>Content Providers</a:t>
            </a:r>
          </a:p>
          <a:p>
            <a:pPr lvl="0" rtl="0">
              <a:buNone/>
            </a:pPr>
            <a:r>
              <a:rPr lang="en"/>
              <a:t>Broadcast Receivers</a:t>
            </a:r>
          </a:p>
          <a:p>
            <a:pPr lvl="0" rtl="0">
              <a:buNone/>
            </a:pPr>
            <a:r>
              <a:rPr lang="en"/>
              <a:t>Fragments</a:t>
            </a:r>
          </a:p>
          <a:p>
            <a:pPr lvl="0" rtl="0">
              <a:buNone/>
            </a:pPr>
            <a:r>
              <a:rPr lang="en"/>
              <a:t>Android Manifest - Permissions</a:t>
            </a:r>
          </a:p>
        </p:txBody>
      </p:sp>
      <p:sp>
        <p:nvSpPr>
          <p:cNvPr id="130" name="Shape 130"/>
          <p:cNvSpPr/>
          <p:nvPr/>
        </p:nvSpPr>
        <p:spPr>
          <a:xfrm>
            <a:off x="187098" y="95700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Activity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Typically correspond to one screen in a UI</a:t>
            </a:r>
          </a:p>
          <a:p>
            <a:pPr lvl="0" rtl="0">
              <a:buNone/>
            </a:pPr>
            <a:r>
              <a:rPr lang="en"/>
              <a:t>* But, they can:</a:t>
            </a:r>
          </a:p>
          <a:p>
            <a:pPr lvl="0" rtl="0">
              <a:buNone/>
            </a:pPr>
            <a:r>
              <a:rPr lang="en"/>
              <a:t>	- be faceless</a:t>
            </a:r>
          </a:p>
          <a:p>
            <a:pPr lvl="0" rtl="0">
              <a:buNone/>
            </a:pPr>
            <a:r>
              <a:rPr lang="en"/>
              <a:t>	- return a value</a:t>
            </a:r>
          </a:p>
          <a:p>
            <a:pPr lvl="0" rtl="0">
              <a:buNone/>
            </a:pPr>
            <a:r>
              <a:rPr lang="en"/>
              <a:t>* An application with User Interface, consist of one or more Activities</a:t>
            </a:r>
          </a:p>
          <a:p>
            <a:pPr>
              <a:buNone/>
            </a:pPr>
            <a:r>
              <a:rPr lang="en"/>
              <a:t>* Managed as an </a:t>
            </a:r>
            <a:r>
              <a:rPr lang="en" i="1" u="sng"/>
              <a:t>activity stack (LIFO)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Activity</a:t>
            </a:r>
          </a:p>
        </p:txBody>
      </p:sp>
      <p:sp>
        <p:nvSpPr>
          <p:cNvPr id="142" name="Shape 142"/>
          <p:cNvSpPr/>
          <p:nvPr/>
        </p:nvSpPr>
        <p:spPr>
          <a:xfrm>
            <a:off x="457200" y="1417637"/>
            <a:ext cx="3574451" cy="540709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3" name="Shape 143"/>
          <p:cNvSpPr/>
          <p:nvPr/>
        </p:nvSpPr>
        <p:spPr>
          <a:xfrm>
            <a:off x="4980925" y="1417637"/>
            <a:ext cx="3379603" cy="539985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3840472" y="0"/>
            <a:ext cx="5303527" cy="685498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9" name="Shape 149"/>
          <p:cNvSpPr/>
          <p:nvPr/>
        </p:nvSpPr>
        <p:spPr>
          <a:xfrm>
            <a:off x="0" y="0"/>
            <a:ext cx="3576951" cy="68579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Agenda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800736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>
                <a:solidFill>
                  <a:srgbClr val="000000"/>
                </a:solidFill>
              </a:rPr>
              <a:t>Android Fundemantals</a:t>
            </a:r>
          </a:p>
          <a:p>
            <a:endParaRPr lang="en" dirty="0">
              <a:solidFill>
                <a:srgbClr val="000000"/>
              </a:solidFill>
            </a:endParaRP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Sample Projects</a:t>
            </a:r>
          </a:p>
          <a:p>
            <a:endParaRPr lang="en" dirty="0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tr-TR" dirty="0" err="1" smtClean="0"/>
              <a:t>Coding</a:t>
            </a:r>
            <a:r>
              <a:rPr lang="tr-TR" dirty="0" smtClean="0"/>
              <a:t> </a:t>
            </a:r>
            <a:r>
              <a:rPr lang="en" dirty="0" smtClean="0"/>
              <a:t>Contest</a:t>
            </a:r>
            <a:r>
              <a:rPr lang="en" dirty="0"/>
              <a:t>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Activity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Activity States managed by the Android system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Declaration in the android manifest file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"Main Activity" must be set</a:t>
            </a:r>
          </a:p>
          <a:p>
            <a:endParaRPr lang="en">
              <a:solidFill>
                <a:srgbClr val="000000"/>
              </a:solidFill>
            </a:endParaRPr>
          </a:p>
          <a:p>
            <a:endParaRPr lang="en">
              <a:solidFill>
                <a:srgbClr val="000000"/>
              </a:solidFill>
            </a:endParaRPr>
          </a:p>
          <a:p>
            <a:endParaRPr lang="en">
              <a:solidFill>
                <a:srgbClr val="000000"/>
              </a:solidFill>
            </a:endParaRPr>
          </a:p>
          <a:p>
            <a:endParaRPr lang="en">
              <a:solidFill>
                <a:srgbClr val="000000"/>
              </a:solidFill>
            </a:endParaRPr>
          </a:p>
          <a:p>
            <a:pPr>
              <a:buNone/>
            </a:pPr>
            <a:r>
              <a:rPr lang="en" sz="1800">
                <a:solidFill>
                  <a:srgbClr val="000000"/>
                </a:solidFill>
              </a:rPr>
              <a:t>http://developer.android.com/guide/components/activities.html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Activity</a:t>
            </a:r>
          </a:p>
        </p:txBody>
      </p:sp>
      <p:sp>
        <p:nvSpPr>
          <p:cNvPr id="161" name="Shape 161"/>
          <p:cNvSpPr/>
          <p:nvPr/>
        </p:nvSpPr>
        <p:spPr>
          <a:xfrm>
            <a:off x="559979" y="2595562"/>
            <a:ext cx="8359222" cy="357888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225499" cy="9545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Activity with UI content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Intent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Intention</a:t>
            </a:r>
          </a:p>
          <a:p>
            <a:endParaRPr lang="en">
              <a:solidFill>
                <a:srgbClr val="000000"/>
              </a:solidFill>
            </a:endParaRP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Passive data structure holding an abstract description of an operation to be performed</a:t>
            </a:r>
          </a:p>
          <a:p>
            <a:endParaRPr lang="en">
              <a:solidFill>
                <a:srgbClr val="000000"/>
              </a:solidFill>
            </a:endParaRP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A message to the OS that you want to do something </a:t>
            </a:r>
          </a:p>
          <a:p>
            <a:endParaRPr lang="en">
              <a:solidFill>
                <a:srgbClr val="000000"/>
              </a:solidFill>
            </a:endParaRPr>
          </a:p>
          <a:p>
            <a:endParaRPr lang="en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Intent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Primary Attributes :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action : General action to be performed (ACTION_VIEW, ACTION_MAIN etc..)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data : Data to operate on, expressed as a URI</a:t>
            </a:r>
          </a:p>
          <a:p>
            <a:endParaRPr lang="en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Depending on how Intent is constructed, Android system determines what to do e.g finds the appropriate activity, service, or set of broadcast receivers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Intent - Explicit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9981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Used to navigate from one Activity to another in app</a:t>
            </a:r>
          </a:p>
          <a:p>
            <a:endParaRPr lang="en">
              <a:solidFill>
                <a:srgbClr val="000000"/>
              </a:solidFill>
            </a:endParaRP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Daha transfer between Activities</a:t>
            </a:r>
          </a:p>
          <a:p>
            <a:endParaRPr lang="en">
              <a:solidFill>
                <a:srgbClr val="000000"/>
              </a:solidFill>
            </a:endParaRPr>
          </a:p>
          <a:p>
            <a:endParaRPr lang="en">
              <a:solidFill>
                <a:srgbClr val="000000"/>
              </a:solidFill>
            </a:endParaRPr>
          </a:p>
          <a:p>
            <a:endParaRPr lang="en">
              <a:solidFill>
                <a:srgbClr val="000000"/>
              </a:solidFill>
            </a:endParaRPr>
          </a:p>
          <a:p>
            <a:endParaRPr lang="en">
              <a:solidFill>
                <a:srgbClr val="000000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64900" y="3639412"/>
            <a:ext cx="9059381" cy="16770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Intent - Implicit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Used to open other applications</a:t>
            </a:r>
          </a:p>
          <a:p>
            <a:pPr marL="914400" lvl="1" indent="-381000" rtl="0">
              <a:spcBef>
                <a:spcPts val="48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Ex : Open a specific URL in a user's preferred browser</a:t>
            </a:r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</p:txBody>
      </p:sp>
      <p:sp>
        <p:nvSpPr>
          <p:cNvPr id="188" name="Shape 188"/>
          <p:cNvSpPr/>
          <p:nvPr/>
        </p:nvSpPr>
        <p:spPr>
          <a:xfrm>
            <a:off x="288751" y="3014662"/>
            <a:ext cx="8587409" cy="21021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Intent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IPC mechanism</a:t>
            </a:r>
          </a:p>
          <a:p>
            <a:endParaRPr lang="en">
              <a:solidFill>
                <a:srgbClr val="000000"/>
              </a:solidFill>
            </a:endParaRP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Depending on how Intent is constructed, Android system finds the appropriate activity, service, or set of broadcast receivers to respond the intent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57200" y="1364762"/>
            <a:ext cx="8229600" cy="52553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Description of what intent an activity is capable of handling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"Main" Activity :</a:t>
            </a:r>
          </a:p>
          <a:p>
            <a:endParaRPr lang="en"/>
          </a:p>
        </p:txBody>
      </p:sp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Intent Filter</a:t>
            </a:r>
          </a:p>
        </p:txBody>
      </p:sp>
      <p:sp>
        <p:nvSpPr>
          <p:cNvPr id="201" name="Shape 201"/>
          <p:cNvSpPr/>
          <p:nvPr/>
        </p:nvSpPr>
        <p:spPr>
          <a:xfrm>
            <a:off x="204155" y="2938972"/>
            <a:ext cx="8672735" cy="37537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Intent Filter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Depending on how Intent is constructed, Android system finds the appropriate activity, service, or set of broadcast receivers to respond the intent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Intent Filter - Crappy Browser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Register for intent</a:t>
            </a:r>
          </a:p>
        </p:txBody>
      </p:sp>
      <p:sp>
        <p:nvSpPr>
          <p:cNvPr id="214" name="Shape 214"/>
          <p:cNvSpPr/>
          <p:nvPr/>
        </p:nvSpPr>
        <p:spPr>
          <a:xfrm>
            <a:off x="123361" y="2688683"/>
            <a:ext cx="8665270" cy="27302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157540"/>
            <a:ext cx="8383199" cy="56022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Leader in Mobile App Development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Many native apps in Turkey, and also in other markets: Middle East, Europe, Russia, USA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60% of Pozitron = Computer Sci./Eng. Grads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IsCep, YKB, THY, Bilyoner, HepsiBurada, Biletix, DohaBank (Middle East), Milo (USA), Brands4Friends (Germany) and more...</a:t>
            </a:r>
          </a:p>
          <a:p>
            <a:endParaRPr lang="en"/>
          </a:p>
        </p:txBody>
      </p:sp>
      <p:sp>
        <p:nvSpPr>
          <p:cNvPr id="42" name="Shape 42"/>
          <p:cNvSpPr/>
          <p:nvPr/>
        </p:nvSpPr>
        <p:spPr>
          <a:xfrm>
            <a:off x="533400" y="228600"/>
            <a:ext cx="3952875" cy="7905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Intent Filter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Receive Intent</a:t>
            </a:r>
          </a:p>
        </p:txBody>
      </p:sp>
      <p:sp>
        <p:nvSpPr>
          <p:cNvPr id="221" name="Shape 221"/>
          <p:cNvSpPr/>
          <p:nvPr/>
        </p:nvSpPr>
        <p:spPr>
          <a:xfrm>
            <a:off x="4126900" y="1417637"/>
            <a:ext cx="4112541" cy="54047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Broadcast Receiver</a:t>
            </a:r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Component which allows to register for system or application events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You cannot trigger system Broadcasts, Android will prevent it; you can define your own actions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System Broadcasts: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Intent.ACTION_BOOT_COMPLETED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Intent.ACTION_BATTERY_LOW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Intent.ACTION_POWER_DISCONNECTED</a:t>
            </a:r>
          </a:p>
          <a:p>
            <a:pPr marL="914400" lvl="1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etc..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Services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Faceless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Runs in the background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Pre-defined Services :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000"/>
              <a:t>Context.LAYOUT_INFLATOR_SERVICE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sz="3000"/>
              <a:t>Context.LOCATION_SERVICE</a:t>
            </a:r>
          </a:p>
          <a:p>
            <a:endParaRPr lang="en" sz="300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Might run on its own thread or in activity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Content Provider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128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Access to a central repository of data</a:t>
            </a:r>
          </a:p>
          <a:p>
            <a:endParaRPr lang="en" dirty="0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Intended to be used by other applications 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provider</a:t>
            </a:r>
            <a:r>
              <a:rPr lang="tr-TR" dirty="0" smtClean="0"/>
              <a:t> </a:t>
            </a:r>
            <a:r>
              <a:rPr lang="tr-TR" dirty="0" err="1" smtClean="0"/>
              <a:t>client</a:t>
            </a:r>
            <a:r>
              <a:rPr lang="tr-TR" dirty="0" smtClean="0"/>
              <a:t> </a:t>
            </a:r>
            <a:r>
              <a:rPr lang="tr-TR" dirty="0" err="1" smtClean="0"/>
              <a:t>objects</a:t>
            </a:r>
            <a:endParaRPr lang="en" dirty="0"/>
          </a:p>
          <a:p>
            <a:endParaRPr lang="en" dirty="0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IPC</a:t>
            </a:r>
          </a:p>
          <a:p>
            <a:endParaRPr lang="en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Contacts, Calendar, your own custom provider etc.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26793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User Interface @ Android</a:t>
            </a:r>
          </a:p>
        </p:txBody>
      </p:sp>
      <p:sp>
        <p:nvSpPr>
          <p:cNvPr id="245" name="Shape 245"/>
          <p:cNvSpPr/>
          <p:nvPr/>
        </p:nvSpPr>
        <p:spPr>
          <a:xfrm>
            <a:off x="3238324" y="95700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Overview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522418"/>
            <a:ext cx="4848899" cy="49502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/>
              <a:t>* UI is defined by hierarchy of </a:t>
            </a:r>
            <a:r>
              <a:rPr lang="en" sz="2400" i="1"/>
              <a:t>View</a:t>
            </a:r>
            <a:r>
              <a:rPr lang="en" sz="2400"/>
              <a:t>'s and </a:t>
            </a:r>
            <a:r>
              <a:rPr lang="en" sz="2400" i="1"/>
              <a:t>ViewGroup</a:t>
            </a:r>
            <a:r>
              <a:rPr lang="en" sz="2400"/>
              <a:t>'s.</a:t>
            </a:r>
          </a:p>
          <a:p>
            <a:endParaRPr lang="en" sz="2400"/>
          </a:p>
          <a:p>
            <a:pPr lvl="0" rtl="0">
              <a:buNone/>
            </a:pPr>
            <a:r>
              <a:rPr lang="en" sz="2400"/>
              <a:t>* Views are highly customizable. You can even create your own custom views.</a:t>
            </a:r>
          </a:p>
          <a:p>
            <a:endParaRPr lang="en" sz="2400"/>
          </a:p>
          <a:p>
            <a:pPr lvl="0" rtl="0">
              <a:buNone/>
            </a:pPr>
            <a:r>
              <a:rPr lang="en" sz="2400"/>
              <a:t>* Layouts can be created from code programmatically or can be defined in XML files.</a:t>
            </a:r>
          </a:p>
          <a:p>
            <a:endParaRPr lang="en" sz="2400"/>
          </a:p>
          <a:p>
            <a:pPr lvl="0" rtl="0">
              <a:buNone/>
            </a:pPr>
            <a:r>
              <a:rPr lang="en" sz="2400"/>
              <a:t>* Both methods have advantages</a:t>
            </a:r>
          </a:p>
          <a:p>
            <a:endParaRPr lang="en" sz="2400"/>
          </a:p>
        </p:txBody>
      </p:sp>
      <p:sp>
        <p:nvSpPr>
          <p:cNvPr id="252" name="Shape 252"/>
          <p:cNvSpPr/>
          <p:nvPr/>
        </p:nvSpPr>
        <p:spPr>
          <a:xfrm>
            <a:off x="4960500" y="2224087"/>
            <a:ext cx="4033741" cy="24098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7493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Overview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457200" y="3996988"/>
            <a:ext cx="8229600" cy="25706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2400"/>
              <a:t>* View's created in XML files can be referenced from code via ID's.</a:t>
            </a:r>
          </a:p>
          <a:p>
            <a:pPr lvl="0" rtl="0"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/>
              <a:t>* We should set content view if layout is defined in XML file:</a:t>
            </a:r>
          </a:p>
          <a:p>
            <a:endParaRPr lang="en" sz="2400"/>
          </a:p>
          <a:p>
            <a:endParaRPr lang="en" sz="2400"/>
          </a:p>
        </p:txBody>
      </p:sp>
      <p:sp>
        <p:nvSpPr>
          <p:cNvPr id="259" name="Shape 259"/>
          <p:cNvSpPr/>
          <p:nvPr/>
        </p:nvSpPr>
        <p:spPr>
          <a:xfrm>
            <a:off x="457200" y="1024037"/>
            <a:ext cx="5928241" cy="309558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0" name="Shape 260"/>
          <p:cNvSpPr/>
          <p:nvPr/>
        </p:nvSpPr>
        <p:spPr>
          <a:xfrm>
            <a:off x="1673850" y="5369197"/>
            <a:ext cx="5617254" cy="119849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
</a:t>
            </a:r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</p:txBody>
      </p:sp>
      <p:sp>
        <p:nvSpPr>
          <p:cNvPr id="266" name="Shape 266"/>
          <p:cNvSpPr/>
          <p:nvPr/>
        </p:nvSpPr>
        <p:spPr>
          <a:xfrm>
            <a:off x="685800" y="587175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/>
              <a:t>
</a:t>
            </a:r>
          </a:p>
          <a:p>
            <a:endParaRPr lang="en" sz="3600" b="1"/>
          </a:p>
          <a:p>
            <a:endParaRPr lang="en" sz="3600" b="1"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 sz="3600" b="1"/>
              <a:t>User Interface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 sz="3600" b="1"/>
              <a:t>Demo</a:t>
            </a:r>
          </a:p>
          <a:p>
            <a:endParaRPr lang="en" sz="3600" b="1"/>
          </a:p>
        </p:txBody>
      </p:sp>
      <p:sp>
        <p:nvSpPr>
          <p:cNvPr id="268" name="Shape 268"/>
          <p:cNvSpPr/>
          <p:nvPr/>
        </p:nvSpPr>
        <p:spPr>
          <a:xfrm>
            <a:off x="5286375" y="0"/>
            <a:ext cx="3857625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UI - Dialogs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159773" y="1565200"/>
            <a:ext cx="8799900" cy="49238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Small windows used for notifying user or perform small actions(confirmation, login etc)</a:t>
            </a:r>
          </a:p>
          <a:p>
            <a:endParaRPr lang="en"/>
          </a:p>
          <a:p>
            <a:pPr marL="0" lvl="0" indent="0" rtl="0">
              <a:buNone/>
            </a:pPr>
            <a:r>
              <a:rPr lang="en" sz="11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AlertDialog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Builder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setTitle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"uyari"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setMessage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"doldurulmamis alanlar var. yine de kayit yapilsin mi"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setCancelable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setPositiveButton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"evet"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DialogInterface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OnClickListener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onClick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DialogInterface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dialog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register();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setNegativeButton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"hayir"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 b="1">
                <a:solidFill>
                  <a:srgbClr val="073763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457200" y="274637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
</a:t>
            </a:r>
          </a:p>
          <a:p>
            <a:endParaRPr lang="en"/>
          </a:p>
          <a:p>
            <a:endParaRPr lang="en"/>
          </a:p>
          <a:p>
            <a:endParaRPr lang="en"/>
          </a:p>
          <a:p>
            <a:pPr>
              <a:buNone/>
            </a:pPr>
            <a:r>
              <a:rPr lang="en" b="1"/>
              <a:t>Dialogs Demo</a:t>
            </a:r>
          </a:p>
        </p:txBody>
      </p:sp>
      <p:sp>
        <p:nvSpPr>
          <p:cNvPr id="281" name="Shape 281"/>
          <p:cNvSpPr/>
          <p:nvPr/>
        </p:nvSpPr>
        <p:spPr>
          <a:xfrm>
            <a:off x="5286375" y="0"/>
            <a:ext cx="3857625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25929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Introduction to </a:t>
            </a:r>
            <a:br>
              <a:rPr lang="en"/>
            </a:br>
            <a:r>
              <a:rPr lang="en"/>
              <a:t>Android Platform</a:t>
            </a:r>
          </a:p>
        </p:txBody>
      </p:sp>
      <p:sp>
        <p:nvSpPr>
          <p:cNvPr id="48" name="Shape 48"/>
          <p:cNvSpPr/>
          <p:nvPr/>
        </p:nvSpPr>
        <p:spPr>
          <a:xfrm>
            <a:off x="3238324" y="95700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UI - ActionBar</a:t>
            </a: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Introduced in Honeycomb (API 11)</a:t>
            </a:r>
          </a:p>
          <a:p>
            <a:pPr lvl="0" rtl="0">
              <a:buNone/>
            </a:pPr>
            <a:r>
              <a:rPr lang="en"/>
              <a:t>* Powerful widget used for navigation and perform user actions</a:t>
            </a:r>
          </a:p>
          <a:p>
            <a:endParaRPr lang="en"/>
          </a:p>
          <a:p>
            <a:pPr lvl="0" rtl="0">
              <a:buNone/>
            </a:pPr>
            <a:r>
              <a:rPr lang="en"/>
              <a:t>* Backward compatible via SherlockActionBar: 3rd party library developed by Jake Wharton</a:t>
            </a:r>
          </a:p>
          <a:p>
            <a:pPr lvl="0" rtl="0">
              <a:buNone/>
            </a:pPr>
            <a:r>
              <a:rPr lang="en" sz="2400"/>
              <a:t>http://actionbarsherlock.com/</a:t>
            </a:r>
          </a:p>
          <a:p>
            <a:endParaRPr lang="en" sz="2400"/>
          </a:p>
          <a:p>
            <a:pPr lvl="0" rtl="0">
              <a:buNone/>
            </a:pPr>
            <a:r>
              <a:rPr lang="en"/>
              <a:t>* Enables standardization between applications.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UI - ActionBar</a:t>
            </a:r>
          </a:p>
        </p:txBody>
      </p:sp>
      <p:sp>
        <p:nvSpPr>
          <p:cNvPr id="293" name="Shape 293"/>
          <p:cNvSpPr/>
          <p:nvPr/>
        </p:nvSpPr>
        <p:spPr>
          <a:xfrm>
            <a:off x="457200" y="1417637"/>
            <a:ext cx="2688742" cy="47813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94" name="Shape 294"/>
          <p:cNvSpPr/>
          <p:nvPr/>
        </p:nvSpPr>
        <p:spPr>
          <a:xfrm>
            <a:off x="3225681" y="1415093"/>
            <a:ext cx="2692638" cy="47864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95" name="Shape 295"/>
          <p:cNvSpPr/>
          <p:nvPr/>
        </p:nvSpPr>
        <p:spPr>
          <a:xfrm>
            <a:off x="5993668" y="1414021"/>
            <a:ext cx="2693131" cy="478863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29865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Notifications @ Android</a:t>
            </a:r>
          </a:p>
        </p:txBody>
      </p:sp>
      <p:sp>
        <p:nvSpPr>
          <p:cNvPr id="301" name="Shape 301"/>
          <p:cNvSpPr/>
          <p:nvPr/>
        </p:nvSpPr>
        <p:spPr>
          <a:xfrm>
            <a:off x="3238324" y="95700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3000"/>
              <a:t>Toast Notification </a:t>
            </a:r>
            <a:r>
              <a:rPr lang="en"/>
              <a:t> 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641000" cy="22559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Simple non-persistent popup text notifications to inform user and doesn't require user response.</a:t>
            </a:r>
          </a:p>
          <a:p>
            <a:endParaRPr lang="en"/>
          </a:p>
          <a:p>
            <a:pPr lvl="0" rtl="0">
              <a:buNone/>
            </a:pP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makeText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" sz="12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context.getString(R.string.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welcome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+ " " + name, 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Toast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LENGTH_LONG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</a:p>
          <a:p>
            <a:endParaRPr lang="en" sz="1100"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100"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100"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100"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100"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5286375" y="0"/>
            <a:ext cx="3857625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 sz="3000"/>
              <a:t>Status Notification 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47299" cy="44340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Adds an icon and ticker message to the status bar.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Shows a message in the notification window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Can send intent to application, if user clicks.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Can perform actions without opening application.</a:t>
            </a:r>
          </a:p>
          <a:p>
            <a:endParaRPr lang="en"/>
          </a:p>
          <a:p>
            <a:endParaRPr lang="en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Status Notification </a:t>
            </a:r>
          </a:p>
        </p:txBody>
      </p:sp>
      <p:sp>
        <p:nvSpPr>
          <p:cNvPr id="320" name="Shape 320"/>
          <p:cNvSpPr/>
          <p:nvPr/>
        </p:nvSpPr>
        <p:spPr>
          <a:xfrm>
            <a:off x="3141787" y="1417637"/>
            <a:ext cx="2510524" cy="44631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21" name="Shape 321"/>
          <p:cNvSpPr/>
          <p:nvPr/>
        </p:nvSpPr>
        <p:spPr>
          <a:xfrm>
            <a:off x="457200" y="1422986"/>
            <a:ext cx="2504507" cy="445245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22" name="Shape 322"/>
          <p:cNvSpPr/>
          <p:nvPr/>
        </p:nvSpPr>
        <p:spPr>
          <a:xfrm rot="-5407198">
            <a:off x="4456611" y="2220465"/>
            <a:ext cx="5591175" cy="28575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ctrTitle"/>
          </p:nvPr>
        </p:nvSpPr>
        <p:spPr>
          <a:xfrm>
            <a:off x="685800" y="3604498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
</a:t>
            </a:r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pPr lvl="0" rtl="0">
              <a:buNone/>
            </a:pPr>
            <a:r>
              <a:rPr lang="en"/>
              <a:t>Toast Notification</a:t>
            </a:r>
          </a:p>
          <a:p>
            <a:pPr lvl="0" rtl="0">
              <a:buNone/>
            </a:pPr>
            <a:r>
              <a:rPr lang="en"/>
              <a:t>Demo</a:t>
            </a:r>
          </a:p>
        </p:txBody>
      </p:sp>
      <p:sp>
        <p:nvSpPr>
          <p:cNvPr id="328" name="Shape 328"/>
          <p:cNvSpPr/>
          <p:nvPr/>
        </p:nvSpPr>
        <p:spPr>
          <a:xfrm>
            <a:off x="3238324" y="595950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Supporting Different Devices @ Android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algn="l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Language</a:t>
            </a:r>
          </a:p>
          <a:p>
            <a:pPr marL="457200" lvl="0" indent="-419100" algn="l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Android Versions</a:t>
            </a:r>
          </a:p>
          <a:p>
            <a:pPr marL="457200" lvl="0" indent="-419100" algn="l" rtl="0">
              <a:buClr>
                <a:schemeClr val="dk2"/>
              </a:buClr>
              <a:buSzPct val="166666"/>
              <a:buFont typeface="Arial"/>
              <a:buChar char="•"/>
            </a:pPr>
            <a:r>
              <a:rPr lang="en"/>
              <a:t>Screens (density, resolution, size)</a:t>
            </a:r>
          </a:p>
        </p:txBody>
      </p:sp>
      <p:sp>
        <p:nvSpPr>
          <p:cNvPr id="335" name="Shape 335"/>
          <p:cNvSpPr/>
          <p:nvPr/>
        </p:nvSpPr>
        <p:spPr>
          <a:xfrm>
            <a:off x="3238324" y="95700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Resources - Overview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054700" cy="20462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Externalization of resources (strings, images, animations) from source code.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Improves maintainability of project. 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Allows easily support different device types</a:t>
            </a:r>
          </a:p>
          <a:p>
            <a:endParaRPr lang="en"/>
          </a:p>
        </p:txBody>
      </p:sp>
      <p:sp>
        <p:nvSpPr>
          <p:cNvPr id="342" name="Shape 342"/>
          <p:cNvSpPr/>
          <p:nvPr/>
        </p:nvSpPr>
        <p:spPr>
          <a:xfrm>
            <a:off x="457200" y="3646500"/>
            <a:ext cx="4248150" cy="22288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Resources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013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We can provide alternative resources for different devices.</a:t>
            </a:r>
          </a:p>
        </p:txBody>
      </p:sp>
      <p:sp>
        <p:nvSpPr>
          <p:cNvPr id="349" name="Shape 349"/>
          <p:cNvSpPr/>
          <p:nvPr/>
        </p:nvSpPr>
        <p:spPr>
          <a:xfrm>
            <a:off x="457200" y="2613900"/>
            <a:ext cx="6276975" cy="14192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50" name="Shape 350"/>
          <p:cNvSpPr txBox="1">
            <a:spLocks noGrp="1"/>
          </p:cNvSpPr>
          <p:nvPr>
            <p:ph type="body" idx="2"/>
          </p:nvPr>
        </p:nvSpPr>
        <p:spPr>
          <a:xfrm>
            <a:off x="457200" y="4033125"/>
            <a:ext cx="8229600" cy="1013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Possible configurations: </a:t>
            </a:r>
            <a:r>
              <a:rPr lang="en" sz="1200"/>
              <a:t>screen width, screen height, screen density, screen size, screen orientation, API level, language and region etc...</a:t>
            </a:r>
          </a:p>
        </p:txBody>
      </p:sp>
      <p:sp>
        <p:nvSpPr>
          <p:cNvPr id="351" name="Shape 351"/>
          <p:cNvSpPr/>
          <p:nvPr/>
        </p:nvSpPr>
        <p:spPr>
          <a:xfrm>
            <a:off x="457200" y="5046825"/>
            <a:ext cx="3933825" cy="14382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-170063"/>
            <a:ext cx="9144000" cy="73505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-69482"/>
            <a:ext cx="8229600" cy="675599"/>
          </a:xfrm>
          <a:prstGeom prst="rect">
            <a:avLst/>
          </a:prstGeom>
          <a:solidFill>
            <a:srgbClr val="D9D9D9"/>
          </a:solidFill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spAutoFit/>
          </a:bodyPr>
          <a:lstStyle/>
          <a:p>
            <a:pPr lvl="0" algn="ctr" rtl="0">
              <a:buNone/>
            </a:pPr>
            <a:r>
              <a:rPr lang="en">
                <a:solidFill>
                  <a:srgbClr val="000000"/>
                </a:solidFill>
              </a:rPr>
              <a:t>T-Mobile G1 / HTC Dream - 2008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Accessing Resources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847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On compile time a </a:t>
            </a:r>
            <a:r>
              <a:rPr lang="en" i="1"/>
              <a:t>R </a:t>
            </a:r>
            <a:r>
              <a:rPr lang="en"/>
              <a:t>class containing id's for resources is generated.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Can be referenced from both xml and code.</a:t>
            </a:r>
          </a:p>
          <a:p>
            <a:endParaRPr lang="en"/>
          </a:p>
          <a:p>
            <a:pPr marL="0" lvl="0" indent="0" rtl="0"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6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en" sz="16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lang="en" sz="16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pPr marL="914400" lvl="1" indent="-381000" rtl="0">
              <a:buClr>
                <a:schemeClr val="dk1"/>
              </a:buClr>
              <a:buSzPct val="120000"/>
              <a:buFont typeface="Courier New"/>
              <a:buChar char="o"/>
            </a:pPr>
            <a:r>
              <a:rPr lang="en" sz="2000" b="1"/>
              <a:t>In code :</a:t>
            </a:r>
            <a:r>
              <a:rPr lang="en"/>
              <a:t> </a:t>
            </a:r>
            <a: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R.string.hello</a:t>
            </a:r>
          </a:p>
          <a:p>
            <a:pPr marL="914400" lvl="1" indent="-381000" rtl="0">
              <a:buClr>
                <a:schemeClr val="dk1"/>
              </a:buClr>
              <a:buSzPct val="120000"/>
              <a:buFont typeface="Courier New"/>
              <a:buChar char="o"/>
            </a:pPr>
            <a:r>
              <a:rPr lang="en" sz="2000" b="1"/>
              <a:t>IN XML :</a:t>
            </a:r>
            <a:r>
              <a:rPr lang="en" b="1"/>
              <a:t> </a:t>
            </a:r>
            <a:r>
              <a:rPr lang="en" sz="16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@string/hello</a:t>
            </a:r>
          </a:p>
          <a:p>
            <a:pPr lvl="0" rtl="0">
              <a:buNone/>
            </a:pP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editText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findViewById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setText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 b="1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string.hello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 rtl="0">
              <a:buNone/>
            </a:pP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	or</a:t>
            </a:r>
          </a:p>
          <a:p>
            <a:pPr lvl="0" rtl="0">
              <a:buClr>
                <a:srgbClr val="000000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editText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setText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(context.getResources.getString(</a:t>
            </a: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100" b="1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string.hello)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endParaRPr lang="en" sz="1100"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None/>
            </a:pPr>
            <a:r>
              <a:rPr lang="en" sz="11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&lt;EditText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xmlns:android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android:id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"@+id/editText"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"fill_parent"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"fill_parent"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android:textColor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 b="1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@android:color/secondary_text_dark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lang="en" sz="11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"@string/hello"</a:t>
            </a:r>
            <a:r>
              <a:rPr lang="en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</a:p>
          <a:p>
            <a:endParaRPr lang="en" sz="1100">
              <a:solidFill>
                <a:srgbClr val="00008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 sz="1100">
              <a:solidFill>
                <a:srgbClr val="00008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Supporting Different Devices</a:t>
            </a:r>
          </a:p>
        </p:txBody>
      </p:sp>
      <p:sp>
        <p:nvSpPr>
          <p:cNvPr id="363" name="Shape 363"/>
          <p:cNvSpPr/>
          <p:nvPr/>
        </p:nvSpPr>
        <p:spPr>
          <a:xfrm>
            <a:off x="2271712" y="1814400"/>
            <a:ext cx="4600575" cy="43910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Views - XML </a:t>
            </a:r>
          </a:p>
        </p:txBody>
      </p:sp>
      <p:sp>
        <p:nvSpPr>
          <p:cNvPr id="369" name="Shape 369"/>
          <p:cNvSpPr/>
          <p:nvPr/>
        </p:nvSpPr>
        <p:spPr>
          <a:xfrm>
            <a:off x="295246" y="1522569"/>
            <a:ext cx="8722111" cy="51258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Views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Common Layouts: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Linear Layout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Relative Layout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List View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Grid View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Fragments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Reusable UI modules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Avoid switching between activities; use Fragments instead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Introduced with Honeycomb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Dynamic and Flexible UI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Backward Compatible via Support Library</a:t>
            </a:r>
          </a:p>
          <a:p>
            <a:endParaRPr lang="en">
              <a:solidFill>
                <a:srgbClr val="000000"/>
              </a:solidFill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966050" y="3567900"/>
            <a:ext cx="7589700" cy="2880900"/>
          </a:xfrm>
          <a:prstGeom prst="rect">
            <a:avLst/>
          </a:prstGeom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Fragments</a:t>
            </a:r>
          </a:p>
        </p:txBody>
      </p:sp>
      <p:sp>
        <p:nvSpPr>
          <p:cNvPr id="388" name="Shape 388"/>
          <p:cNvSpPr/>
          <p:nvPr/>
        </p:nvSpPr>
        <p:spPr>
          <a:xfrm>
            <a:off x="434398" y="1919287"/>
            <a:ext cx="8516753" cy="47476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Fragments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5205899" cy="42383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Has its own lifecycle, consumes input events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Embedded in activities and lifecycle directly affected by the host activity's lifecycle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Back stack managed by the activity</a:t>
            </a:r>
          </a:p>
          <a:p>
            <a:endParaRPr lang="en">
              <a:solidFill>
                <a:srgbClr val="000000"/>
              </a:solidFill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5719492" y="0"/>
            <a:ext cx="3321515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Android Manifest</a:t>
            </a:r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Presents essential information about the application to the Android system</a:t>
            </a:r>
          </a:p>
          <a:p>
            <a:pPr lvl="0" rtl="0">
              <a:buNone/>
            </a:pPr>
            <a:r>
              <a:rPr lang="en"/>
              <a:t>	- Names the Java package</a:t>
            </a:r>
          </a:p>
          <a:p>
            <a:pPr lvl="0" rtl="0">
              <a:buNone/>
            </a:pPr>
            <a:r>
              <a:rPr lang="en"/>
              <a:t>	- Describes the components:</a:t>
            </a:r>
          </a:p>
          <a:p>
            <a:pPr lvl="0" rtl="0">
              <a:buNone/>
            </a:pPr>
            <a:r>
              <a:rPr lang="en"/>
              <a:t>		* activities, services, content providers</a:t>
            </a:r>
          </a:p>
          <a:p>
            <a:pPr lvl="0" indent="457200" rtl="0">
              <a:buNone/>
            </a:pPr>
            <a:r>
              <a:rPr lang="en"/>
              <a:t>- Declares which permission the application must have, the minimum level of the Android API, libraries etc...</a:t>
            </a:r>
          </a:p>
          <a:p>
            <a:pPr lvl="0" indent="457200" rtl="0">
              <a:buNone/>
            </a:pPr>
            <a:r>
              <a:rPr lang="en"/>
              <a:t>- Declares hardware and software features used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38385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
</a:t>
            </a:r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pPr lvl="0" rtl="0">
              <a:buNone/>
            </a:pPr>
            <a:r>
              <a:rPr lang="en"/>
              <a:t>Application Fundamentals</a:t>
            </a:r>
          </a:p>
          <a:p>
            <a:pPr lvl="0" rtl="0">
              <a:buNone/>
            </a:pPr>
            <a:r>
              <a:rPr lang="en"/>
              <a:t>Demo</a:t>
            </a:r>
          </a:p>
        </p:txBody>
      </p:sp>
      <p:sp>
        <p:nvSpPr>
          <p:cNvPr id="407" name="Shape 407"/>
          <p:cNvSpPr/>
          <p:nvPr/>
        </p:nvSpPr>
        <p:spPr>
          <a:xfrm>
            <a:off x="3238324" y="595950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Localization</a:t>
            </a:r>
          </a:p>
        </p:txBody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Provide resources for each language you want to support. Make sure there is </a:t>
            </a:r>
            <a:r>
              <a:rPr lang="en" i="1"/>
              <a:t>default </a:t>
            </a:r>
            <a:r>
              <a:rPr lang="en"/>
              <a:t>resources as well. </a:t>
            </a:r>
          </a:p>
          <a:p>
            <a:pPr lvl="0" rtl="0">
              <a:buNone/>
            </a:pPr>
            <a: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res/</a:t>
            </a:r>
            <a:b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values/   </a:t>
            </a:r>
            <a:b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strings.xml</a:t>
            </a:r>
          </a:p>
          <a:p>
            <a:pPr marL="914400" lvl="0" indent="457200" rtl="0">
              <a:buNone/>
            </a:pP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Merhaba!</a:t>
            </a: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pPr marL="914400" lvl="0" indent="457200" rtl="0">
              <a:buNone/>
            </a:pP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"goodbye"</a:t>
            </a: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Güle güle!</a:t>
            </a: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pPr marL="0" lvl="0" indent="0" rtl="0"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    arrays.xml</a:t>
            </a:r>
          </a:p>
          <a:p>
            <a:pPr lvl="0" rtl="0">
              <a:buNone/>
            </a:pPr>
            <a: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values-en/   </a:t>
            </a:r>
            <a:b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        strings.xml</a:t>
            </a:r>
          </a:p>
          <a:p>
            <a:pPr marL="914400" lvl="0" indent="45720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pPr marL="914400" lvl="0" indent="457200" rtl="0"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&lt;string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8228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008800"/>
                </a:solidFill>
                <a:latin typeface="Courier New"/>
                <a:ea typeface="Courier New"/>
                <a:cs typeface="Courier New"/>
                <a:sym typeface="Courier New"/>
              </a:rPr>
              <a:t>"welcome"</a:t>
            </a: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Welcome!</a:t>
            </a:r>
            <a:r>
              <a:rPr lang="en" sz="1000">
                <a:solidFill>
                  <a:srgbClr val="000088"/>
                </a:solidFill>
                <a:latin typeface="Courier New"/>
                <a:ea typeface="Courier New"/>
                <a:cs typeface="Courier New"/>
                <a:sym typeface="Courier New"/>
              </a:rPr>
              <a:t>&lt;/string&gt;</a:t>
            </a:r>
          </a:p>
          <a:p>
            <a:endParaRPr lang="en" sz="1000">
              <a:solidFill>
                <a:srgbClr val="00008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None/>
            </a:pPr>
            <a:endParaRPr lang="en" sz="1000">
              <a:solidFill>
                <a:srgbClr val="00008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What is Android ?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>
                <a:solidFill>
                  <a:srgbClr val="000000"/>
                </a:solidFill>
              </a:rPr>
              <a:t>Android is an </a:t>
            </a:r>
            <a:r>
              <a:rPr lang="en" b="1">
                <a:solidFill>
                  <a:srgbClr val="000000"/>
                </a:solidFill>
              </a:rPr>
              <a:t>open-source</a:t>
            </a:r>
            <a:r>
              <a:rPr lang="en">
                <a:solidFill>
                  <a:srgbClr val="000000"/>
                </a:solidFill>
              </a:rPr>
              <a:t> software stack </a:t>
            </a:r>
            <a:r>
              <a:rPr lang="en" b="1">
                <a:solidFill>
                  <a:srgbClr val="000000"/>
                </a:solidFill>
              </a:rPr>
              <a:t>for mobile devices</a:t>
            </a:r>
            <a:r>
              <a:rPr lang="en">
                <a:solidFill>
                  <a:srgbClr val="000000"/>
                </a:solidFill>
              </a:rPr>
              <a:t>, and a corresponding</a:t>
            </a:r>
            <a:r>
              <a:rPr lang="en" b="1">
                <a:solidFill>
                  <a:srgbClr val="000000"/>
                </a:solidFill>
              </a:rPr>
              <a:t> open-source project</a:t>
            </a:r>
            <a:r>
              <a:rPr lang="en">
                <a:solidFill>
                  <a:srgbClr val="000000"/>
                </a:solidFill>
              </a:rPr>
              <a:t> led by Google.</a:t>
            </a:r>
          </a:p>
          <a:p>
            <a:endParaRPr lang="en">
              <a:solidFill>
                <a:srgbClr val="000000"/>
              </a:solidFill>
            </a:endParaRPr>
          </a:p>
          <a:p>
            <a:pPr lvl="0" rtl="0">
              <a:buNone/>
            </a:pPr>
            <a:r>
              <a:rPr lang="en"/>
              <a:t>http://source.android.com</a:t>
            </a:r>
          </a:p>
          <a:p>
            <a:endParaRPr lang="en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you can get the code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you can modify if you want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you can build and deploy to your device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Localization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1364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Uses device's region.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For custom language :  </a:t>
            </a:r>
          </a:p>
          <a:p>
            <a:endParaRPr lang="en"/>
          </a:p>
          <a:p>
            <a:endParaRPr lang="en"/>
          </a:p>
        </p:txBody>
      </p:sp>
      <p:sp>
        <p:nvSpPr>
          <p:cNvPr id="420" name="Shape 420"/>
          <p:cNvSpPr/>
          <p:nvPr/>
        </p:nvSpPr>
        <p:spPr>
          <a:xfrm>
            <a:off x="457200" y="2736600"/>
            <a:ext cx="8159300" cy="187777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UI - Styling and Theming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56899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b="1"/>
              <a:t>* Style:</a:t>
            </a:r>
            <a:r>
              <a:rPr lang="en"/>
              <a:t> collection of properties specify the look and format of a View.</a:t>
            </a:r>
          </a:p>
          <a:p>
            <a:pPr lvl="0" rtl="0">
              <a:buNone/>
            </a:pPr>
            <a:r>
              <a:rPr lang="en"/>
              <a:t>* Styles are defined in a separate file from layouts.</a:t>
            </a:r>
          </a:p>
          <a:p>
            <a:pPr lvl="0" rtl="0">
              <a:buNone/>
            </a:pPr>
            <a:r>
              <a:rPr lang="en"/>
              <a:t>* Can be reused for different views. </a:t>
            </a:r>
          </a:p>
          <a:p>
            <a:pPr lvl="0" rtl="0">
              <a:buNone/>
            </a:pPr>
            <a:r>
              <a:rPr lang="en"/>
              <a:t>* Can be inherited from other styles</a:t>
            </a:r>
          </a:p>
          <a:p>
            <a:pPr lvl="0" rtl="0">
              <a:buNone/>
            </a:pPr>
            <a:r>
              <a:rPr lang="en"/>
              <a:t>* Reduces code duplication. </a:t>
            </a:r>
          </a:p>
          <a:p>
            <a:endParaRPr lang="en"/>
          </a:p>
          <a:p>
            <a:pPr>
              <a:buNone/>
            </a:pPr>
            <a:r>
              <a:rPr lang="en" b="1"/>
              <a:t>Theme: </a:t>
            </a:r>
            <a:r>
              <a:rPr lang="en"/>
              <a:t>A</a:t>
            </a:r>
            <a:r>
              <a:rPr lang="en" b="1"/>
              <a:t> </a:t>
            </a:r>
            <a:r>
              <a:rPr lang="en"/>
              <a:t>Style applied to entire application or activity.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UI - Styles</a:t>
            </a:r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1100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Create an XML file under /res/values directory.</a:t>
            </a:r>
          </a:p>
          <a:p>
            <a:pPr>
              <a:buNone/>
            </a:pPr>
            <a:r>
              <a:rPr lang="en"/>
              <a:t>* Each style should be defined via &lt;style&gt; tag.</a:t>
            </a:r>
          </a:p>
        </p:txBody>
      </p:sp>
      <p:sp>
        <p:nvSpPr>
          <p:cNvPr id="433" name="Shape 433"/>
          <p:cNvSpPr/>
          <p:nvPr/>
        </p:nvSpPr>
        <p:spPr>
          <a:xfrm>
            <a:off x="546225" y="2997125"/>
            <a:ext cx="5667375" cy="1857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34" name="Shape 434"/>
          <p:cNvSpPr/>
          <p:nvPr/>
        </p:nvSpPr>
        <p:spPr>
          <a:xfrm>
            <a:off x="534662" y="4854500"/>
            <a:ext cx="5690500" cy="6762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35" name="Shape 435"/>
          <p:cNvSpPr/>
          <p:nvPr/>
        </p:nvSpPr>
        <p:spPr>
          <a:xfrm>
            <a:off x="531937" y="5469325"/>
            <a:ext cx="5695950" cy="6096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UI - Styles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6200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Now we can use our styles.</a:t>
            </a:r>
          </a:p>
          <a:p>
            <a:endParaRPr lang="en"/>
          </a:p>
        </p:txBody>
      </p:sp>
      <p:sp>
        <p:nvSpPr>
          <p:cNvPr id="442" name="Shape 442"/>
          <p:cNvSpPr/>
          <p:nvPr/>
        </p:nvSpPr>
        <p:spPr>
          <a:xfrm>
            <a:off x="457200" y="2293000"/>
            <a:ext cx="4114800" cy="1352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43" name="Shape 443"/>
          <p:cNvSpPr txBox="1">
            <a:spLocks noGrp="1"/>
          </p:cNvSpPr>
          <p:nvPr>
            <p:ph type="body" idx="2"/>
          </p:nvPr>
        </p:nvSpPr>
        <p:spPr>
          <a:xfrm>
            <a:off x="457200" y="3569350"/>
            <a:ext cx="8229600" cy="6200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is reduced to</a:t>
            </a:r>
          </a:p>
          <a:p>
            <a:endParaRPr lang="en"/>
          </a:p>
        </p:txBody>
      </p:sp>
      <p:sp>
        <p:nvSpPr>
          <p:cNvPr id="444" name="Shape 444"/>
          <p:cNvSpPr/>
          <p:nvPr/>
        </p:nvSpPr>
        <p:spPr>
          <a:xfrm>
            <a:off x="471487" y="4265650"/>
            <a:ext cx="4086225" cy="6381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45" name="Shape 445"/>
          <p:cNvSpPr txBox="1">
            <a:spLocks noGrp="1"/>
          </p:cNvSpPr>
          <p:nvPr>
            <p:ph type="body" idx="3"/>
          </p:nvPr>
        </p:nvSpPr>
        <p:spPr>
          <a:xfrm>
            <a:off x="471487" y="5042625"/>
            <a:ext cx="8229600" cy="6200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and can be applied to other TextView's.</a:t>
            </a:r>
          </a:p>
          <a:p>
            <a:endParaRPr lang="en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UI - Theme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6113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r>
              <a:rPr lang="en"/>
              <a:t>* Similar to styles</a:t>
            </a:r>
          </a:p>
        </p:txBody>
      </p:sp>
      <p:sp>
        <p:nvSpPr>
          <p:cNvPr id="452" name="Shape 452"/>
          <p:cNvSpPr/>
          <p:nvPr/>
        </p:nvSpPr>
        <p:spPr>
          <a:xfrm>
            <a:off x="457200" y="2287800"/>
            <a:ext cx="6448425" cy="11620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53" name="Shape 453"/>
          <p:cNvSpPr txBox="1">
            <a:spLocks noGrp="1"/>
          </p:cNvSpPr>
          <p:nvPr>
            <p:ph type="body" idx="2"/>
          </p:nvPr>
        </p:nvSpPr>
        <p:spPr>
          <a:xfrm>
            <a:off x="457200" y="3475825"/>
            <a:ext cx="8107199" cy="10401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but should be applied to application or activity in manifest file</a:t>
            </a:r>
          </a:p>
        </p:txBody>
      </p:sp>
      <p:sp>
        <p:nvSpPr>
          <p:cNvPr id="454" name="Shape 454"/>
          <p:cNvSpPr/>
          <p:nvPr/>
        </p:nvSpPr>
        <p:spPr>
          <a:xfrm>
            <a:off x="457200" y="4644700"/>
            <a:ext cx="6353175" cy="3048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55" name="Shape 455"/>
          <p:cNvSpPr txBox="1">
            <a:spLocks noGrp="1"/>
          </p:cNvSpPr>
          <p:nvPr>
            <p:ph type="body" idx="3"/>
          </p:nvPr>
        </p:nvSpPr>
        <p:spPr>
          <a:xfrm>
            <a:off x="457200" y="4872878"/>
            <a:ext cx="6541500" cy="541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or</a:t>
            </a:r>
          </a:p>
        </p:txBody>
      </p:sp>
      <p:sp>
        <p:nvSpPr>
          <p:cNvPr id="456" name="Shape 456"/>
          <p:cNvSpPr/>
          <p:nvPr/>
        </p:nvSpPr>
        <p:spPr>
          <a:xfrm>
            <a:off x="400050" y="5574475"/>
            <a:ext cx="6467475" cy="3143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30041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Threads @ Android</a:t>
            </a:r>
          </a:p>
        </p:txBody>
      </p:sp>
      <p:sp>
        <p:nvSpPr>
          <p:cNvPr id="462" name="Shape 462"/>
          <p:cNvSpPr/>
          <p:nvPr/>
        </p:nvSpPr>
        <p:spPr>
          <a:xfrm>
            <a:off x="3238324" y="95700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Asynchronous Tasks</a:t>
            </a:r>
          </a:p>
        </p:txBody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5902799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3200"/>
              <a:t>Do </a:t>
            </a:r>
            <a:r>
              <a:rPr lang="en" sz="3200" b="1"/>
              <a:t>NOT </a:t>
            </a:r>
            <a:r>
              <a:rPr lang="en" sz="3200"/>
              <a:t>block UI (main) thread</a:t>
            </a:r>
          </a:p>
          <a:p>
            <a:endParaRPr lang="en" sz="3200"/>
          </a:p>
          <a:p>
            <a:pPr lvl="0" rtl="0">
              <a:buNone/>
            </a:pPr>
            <a:r>
              <a:rPr lang="en" sz="2000"/>
              <a:t>* ANR(Application not responding) :</a:t>
            </a:r>
          </a:p>
          <a:p>
            <a:pPr lvl="0" rtl="0">
              <a:buNone/>
            </a:pPr>
            <a:r>
              <a:rPr lang="en" sz="2000"/>
              <a:t>	- No response to user input within 5 seconds</a:t>
            </a:r>
          </a:p>
          <a:p>
            <a:pPr lvl="0" rtl="0">
              <a:buNone/>
            </a:pPr>
            <a:r>
              <a:rPr lang="en" sz="2000"/>
              <a:t>	- A BroadcastReciever hasn't finished executing in 10 seconds</a:t>
            </a:r>
          </a:p>
          <a:p>
            <a:endParaRPr lang="en" sz="2000"/>
          </a:p>
          <a:p>
            <a:pPr lvl="0" rtl="0">
              <a:buNone/>
            </a:pPr>
            <a:r>
              <a:rPr lang="en" sz="2000"/>
              <a:t>* Conventional Solution: Threads</a:t>
            </a:r>
          </a:p>
          <a:p>
            <a:pPr lvl="0" rtl="0">
              <a:buNone/>
            </a:pPr>
            <a:r>
              <a:rPr lang="en" sz="2000"/>
              <a:t>* Android approach:  </a:t>
            </a:r>
            <a:r>
              <a:rPr lang="en" sz="2000" b="1"/>
              <a:t>AsyncTasks</a:t>
            </a:r>
          </a:p>
          <a:p>
            <a:endParaRPr lang="en" sz="2000" b="1"/>
          </a:p>
          <a:p>
            <a:pPr lvl="0" rtl="0">
              <a:buNone/>
            </a:pPr>
            <a:r>
              <a:rPr lang="en" sz="2000" b="1"/>
              <a:t>* </a:t>
            </a:r>
            <a:r>
              <a:rPr lang="en" sz="2000"/>
              <a:t>Runs on background and notifies you when you need to update the UI. </a:t>
            </a:r>
          </a:p>
          <a:p>
            <a:endParaRPr lang="en" sz="2000"/>
          </a:p>
          <a:p>
            <a:endParaRPr lang="en" sz="2000"/>
          </a:p>
        </p:txBody>
      </p:sp>
      <p:sp>
        <p:nvSpPr>
          <p:cNvPr id="469" name="Shape 469"/>
          <p:cNvSpPr/>
          <p:nvPr/>
        </p:nvSpPr>
        <p:spPr>
          <a:xfrm>
            <a:off x="6298751" y="1635775"/>
            <a:ext cx="2388047" cy="42450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Asynchronous Tasks</a:t>
            </a:r>
          </a:p>
        </p:txBody>
      </p:sp>
      <p:sp>
        <p:nvSpPr>
          <p:cNvPr id="475" name="Shape 475"/>
          <p:cNvSpPr/>
          <p:nvPr/>
        </p:nvSpPr>
        <p:spPr>
          <a:xfrm>
            <a:off x="594050" y="1417637"/>
            <a:ext cx="5575712" cy="430374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76" name="Shape 476"/>
          <p:cNvSpPr/>
          <p:nvPr/>
        </p:nvSpPr>
        <p:spPr>
          <a:xfrm>
            <a:off x="581556" y="5981875"/>
            <a:ext cx="5600700" cy="3238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Asynchronous Tasks</a:t>
            </a:r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1400"/>
              <a:t>- Workflow of AsyncTask :</a:t>
            </a:r>
          </a:p>
          <a:p>
            <a:endParaRPr lang="en" sz="1400"/>
          </a:p>
          <a:p>
            <a:endParaRPr lang="en" sz="1400"/>
          </a:p>
        </p:txBody>
      </p:sp>
      <p:sp>
        <p:nvSpPr>
          <p:cNvPr id="483" name="Shape 483"/>
          <p:cNvSpPr txBox="1"/>
          <p:nvPr/>
        </p:nvSpPr>
        <p:spPr>
          <a:xfrm>
            <a:off x="586075" y="5179384"/>
            <a:ext cx="7811400" cy="9449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sz="1200">
                <a:solidFill>
                  <a:srgbClr val="222222"/>
                </a:solidFill>
              </a:rPr>
              <a:t>* When first introduced, AsyncTasks were executed serially on a single background thread. Starting with </a:t>
            </a:r>
            <a:r>
              <a:rPr lang="en" sz="1200" b="1">
                <a:solidFill>
                  <a:srgbClr val="258AAF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DONUT</a:t>
            </a:r>
            <a:r>
              <a:rPr lang="en" sz="1200">
                <a:solidFill>
                  <a:srgbClr val="222222"/>
                </a:solidFill>
              </a:rPr>
              <a:t>, this was changed to a pool of threads allowing multiple tasks to operate in parallel. Starting with </a:t>
            </a:r>
            <a:r>
              <a:rPr lang="en" sz="1200" b="1">
                <a:solidFill>
                  <a:srgbClr val="258AAF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HONEYCOMB</a:t>
            </a:r>
            <a:r>
              <a:rPr lang="en" sz="1200">
                <a:solidFill>
                  <a:srgbClr val="222222"/>
                </a:solidFill>
              </a:rPr>
              <a:t>, tasks are executed on a single thread to avoid common application errors caused by parallel execution.</a:t>
            </a:r>
          </a:p>
          <a:p>
            <a:endParaRPr lang="en" sz="1200">
              <a:solidFill>
                <a:srgbClr val="222222"/>
              </a:solidFill>
            </a:endParaRPr>
          </a:p>
          <a:p>
            <a:pPr>
              <a:buNone/>
            </a:pPr>
            <a:r>
              <a:rPr lang="en" sz="1200"/>
              <a:t>* For parallel execution </a:t>
            </a:r>
            <a:r>
              <a:rPr lang="en" sz="1200" b="1">
                <a:solidFill>
                  <a:srgbClr val="258AAF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executeOnExecutor(java.util.concurrent.Executor, Object[])</a:t>
            </a:r>
            <a:r>
              <a:rPr lang="en" sz="1200">
                <a:solidFill>
                  <a:srgbClr val="222222"/>
                </a:solidFill>
              </a:rPr>
              <a:t> with </a:t>
            </a:r>
            <a:r>
              <a:rPr lang="en" sz="1200" b="1">
                <a:solidFill>
                  <a:srgbClr val="258AAF"/>
                </a:solidFill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THREAD_POOL_EXECUTOR</a:t>
            </a:r>
            <a:r>
              <a:rPr lang="en" sz="1200">
                <a:solidFill>
                  <a:srgbClr val="222222"/>
                </a:solidFill>
              </a:rPr>
              <a:t>.</a:t>
            </a:r>
          </a:p>
        </p:txBody>
      </p:sp>
      <p:sp>
        <p:nvSpPr>
          <p:cNvPr id="484" name="Shape 484"/>
          <p:cNvSpPr/>
          <p:nvPr/>
        </p:nvSpPr>
        <p:spPr>
          <a:xfrm>
            <a:off x="691300" y="2614612"/>
            <a:ext cx="7600950" cy="1628775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Network Connection</a:t>
            </a:r>
          </a:p>
        </p:txBody>
      </p:sp>
      <p:sp>
        <p:nvSpPr>
          <p:cNvPr id="490" name="Shape 490"/>
          <p:cNvSpPr/>
          <p:nvPr/>
        </p:nvSpPr>
        <p:spPr>
          <a:xfrm>
            <a:off x="457200" y="1417637"/>
            <a:ext cx="5924550" cy="4953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294500" y="5514080"/>
            <a:ext cx="7609499" cy="10056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algn="r" rtl="0">
              <a:buNone/>
            </a:pPr>
            <a:r>
              <a:rPr lang="en" sz="1800" b="1"/>
              <a:t>Kernel</a:t>
            </a:r>
          </a:p>
          <a:p>
            <a:pPr lvl="0" algn="r" rtl="0">
              <a:buNone/>
            </a:pPr>
            <a:r>
              <a:rPr lang="en" sz="1800" b="1"/>
              <a:t>Root Level</a:t>
            </a:r>
          </a:p>
        </p:txBody>
      </p:sp>
      <p:sp>
        <p:nvSpPr>
          <p:cNvPr id="66" name="Shape 66"/>
          <p:cNvSpPr/>
          <p:nvPr/>
        </p:nvSpPr>
        <p:spPr>
          <a:xfrm>
            <a:off x="305480" y="3126615"/>
            <a:ext cx="7609499" cy="23285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algn="r" rtl="0">
              <a:buNone/>
            </a:pPr>
            <a:r>
              <a:rPr lang="en" sz="1800" b="1"/>
              <a:t>C/C++</a:t>
            </a:r>
          </a:p>
          <a:p>
            <a:pPr lvl="0" algn="r" rtl="0">
              <a:buNone/>
            </a:pPr>
            <a:r>
              <a:rPr lang="en" sz="1800" b="1"/>
              <a:t>Native</a:t>
            </a:r>
          </a:p>
          <a:p>
            <a:endParaRPr lang="en" sz="1800" b="1"/>
          </a:p>
          <a:p>
            <a:pPr lvl="0" algn="r" rtl="0">
              <a:buNone/>
            </a:pPr>
            <a:r>
              <a:rPr lang="en" sz="1800" b="1"/>
              <a:t>Develop</a:t>
            </a:r>
          </a:p>
          <a:p>
            <a:pPr algn="r">
              <a:buNone/>
            </a:pPr>
            <a:r>
              <a:rPr lang="en" sz="1800" b="1"/>
              <a:t>using NDK</a:t>
            </a:r>
          </a:p>
        </p:txBody>
      </p:sp>
      <p:sp>
        <p:nvSpPr>
          <p:cNvPr id="67" name="Shape 67"/>
          <p:cNvSpPr/>
          <p:nvPr/>
        </p:nvSpPr>
        <p:spPr>
          <a:xfrm>
            <a:off x="288200" y="777650"/>
            <a:ext cx="7622099" cy="22773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algn="r" rtl="0">
              <a:buNone/>
            </a:pPr>
            <a:r>
              <a:rPr lang="en" sz="1800" b="1"/>
              <a:t>Java</a:t>
            </a:r>
          </a:p>
          <a:p>
            <a:pPr lvl="0" algn="r" rtl="0">
              <a:buNone/>
            </a:pPr>
            <a:r>
              <a:rPr lang="en" sz="1800" b="1"/>
              <a:t>Dalvik VM</a:t>
            </a:r>
          </a:p>
          <a:p>
            <a:endParaRPr lang="en" sz="1800" b="1"/>
          </a:p>
          <a:p>
            <a:pPr lvl="0" algn="r" rtl="0">
              <a:buNone/>
            </a:pPr>
            <a:r>
              <a:rPr lang="en" sz="1800" b="1"/>
              <a:t>Develop </a:t>
            </a:r>
          </a:p>
          <a:p>
            <a:pPr lvl="0" algn="r" rtl="0">
              <a:buNone/>
            </a:pPr>
            <a:r>
              <a:rPr lang="en" sz="1800" b="1"/>
              <a:t>using SDK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Android Software Stack</a:t>
            </a:r>
          </a:p>
          <a:p>
            <a:endParaRPr lang="en"/>
          </a:p>
        </p:txBody>
      </p:sp>
      <p:sp>
        <p:nvSpPr>
          <p:cNvPr id="69" name="Shape 69"/>
          <p:cNvSpPr/>
          <p:nvPr/>
        </p:nvSpPr>
        <p:spPr>
          <a:xfrm>
            <a:off x="457200" y="817338"/>
            <a:ext cx="5936833" cy="57040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cxnSp>
        <p:nvCxnSpPr>
          <p:cNvPr id="70" name="Shape 70"/>
          <p:cNvCxnSpPr/>
          <p:nvPr/>
        </p:nvCxnSpPr>
        <p:spPr>
          <a:xfrm>
            <a:off x="392775" y="3140650"/>
            <a:ext cx="66692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" name="Shape 71"/>
          <p:cNvCxnSpPr/>
          <p:nvPr/>
        </p:nvCxnSpPr>
        <p:spPr>
          <a:xfrm>
            <a:off x="392775" y="3054950"/>
            <a:ext cx="66692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2" name="Shape 72"/>
          <p:cNvCxnSpPr/>
          <p:nvPr/>
        </p:nvCxnSpPr>
        <p:spPr>
          <a:xfrm>
            <a:off x="392775" y="5455214"/>
            <a:ext cx="66692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3" name="Shape 73"/>
          <p:cNvCxnSpPr/>
          <p:nvPr/>
        </p:nvCxnSpPr>
        <p:spPr>
          <a:xfrm>
            <a:off x="392775" y="5514080"/>
            <a:ext cx="66692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4" name="Shape 74"/>
          <p:cNvCxnSpPr/>
          <p:nvPr/>
        </p:nvCxnSpPr>
        <p:spPr>
          <a:xfrm>
            <a:off x="392775" y="6519680"/>
            <a:ext cx="66692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23718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
Lists and Adapters</a:t>
            </a:r>
          </a:p>
        </p:txBody>
      </p:sp>
      <p:sp>
        <p:nvSpPr>
          <p:cNvPr id="496" name="Shape 496"/>
          <p:cNvSpPr/>
          <p:nvPr/>
        </p:nvSpPr>
        <p:spPr>
          <a:xfrm>
            <a:off x="2190750" y="214862"/>
            <a:ext cx="4762500" cy="31152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97" name="Shape 497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91549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
</a:t>
            </a:r>
          </a:p>
          <a:p>
            <a:pPr lvl="0" rtl="0">
              <a:buNone/>
            </a:pPr>
            <a:r>
              <a:rPr lang="en"/>
              <a:t>ListView</a:t>
            </a:r>
          </a:p>
          <a:p>
            <a:pPr lvl="0" rtl="0">
              <a:buNone/>
            </a:pPr>
            <a:r>
              <a:rPr lang="en"/>
              <a:t>Adapters</a:t>
            </a:r>
          </a:p>
          <a:p>
            <a:endParaRPr lang="en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ListView</a:t>
            </a: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View group to display a list of scrollable items</a:t>
            </a:r>
          </a:p>
          <a:p>
            <a:pPr lvl="0" rtl="0">
              <a:buNone/>
            </a:pPr>
            <a:r>
              <a:rPr lang="en"/>
              <a:t>* Large data set - performance</a:t>
            </a:r>
          </a:p>
          <a:p>
            <a:pPr lvl="0" rtl="0">
              <a:buNone/>
            </a:pPr>
            <a:r>
              <a:rPr lang="en"/>
              <a:t>* Handling data changes</a:t>
            </a:r>
          </a:p>
          <a:p>
            <a:endParaRPr lang="en"/>
          </a:p>
          <a:p>
            <a:pPr lvl="0" rtl="0">
              <a:buNone/>
            </a:pPr>
            <a:r>
              <a:rPr lang="en" sz="2400" i="1"/>
              <a:t>* ¿ Smooth scrolling</a:t>
            </a:r>
          </a:p>
          <a:p>
            <a:pPr>
              <a:buNone/>
            </a:pPr>
            <a:r>
              <a:rPr lang="en" sz="2400" i="1"/>
              <a:t>* ¿ Fetching data efficiently 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5029200" y="0"/>
            <a:ext cx="4114799" cy="68579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Adapters - man in the middle</a:t>
            </a:r>
          </a:p>
        </p:txBody>
      </p:sp>
      <p:sp>
        <p:nvSpPr>
          <p:cNvPr id="511" name="Shape 511"/>
          <p:cNvSpPr/>
          <p:nvPr/>
        </p:nvSpPr>
        <p:spPr>
          <a:xfrm>
            <a:off x="304800" y="2140025"/>
            <a:ext cx="8763000" cy="45624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Adapters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Terminology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index: Child views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position: Data in Adapter</a:t>
            </a:r>
          </a:p>
          <a:p>
            <a:pPr lvl="0" indent="457200" rtl="0">
              <a:buNone/>
            </a:pPr>
            <a:r>
              <a:rPr lang="en"/>
              <a:t>- id: Unique identifier for data</a:t>
            </a:r>
          </a:p>
          <a:p>
            <a:endParaRPr lang="en"/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Local view cache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Accessing views from the adapter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Change convertView’s structure</a:t>
            </a:r>
          </a:p>
          <a:p>
            <a:pPr indent="457200">
              <a:buNone/>
            </a:pPr>
            <a:r>
              <a:rPr lang="en"/>
              <a:t>- Assumptions about getView calls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Adapters</a:t>
            </a:r>
          </a:p>
        </p:txBody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getView(int position, View convertView, ViewGroup parent)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– Full data presentation control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– Optimization</a:t>
            </a:r>
          </a:p>
          <a:p>
            <a:pPr lvl="0" rtl="0">
              <a:buNone/>
            </a:pPr>
            <a:r>
              <a:rPr lang="en"/>
              <a:t>* ListView is smart</a:t>
            </a:r>
          </a:p>
          <a:p>
            <a:pPr lvl="0" rtl="0">
              <a:buNone/>
            </a:pPr>
            <a:r>
              <a:rPr lang="en"/>
              <a:t>* convertView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Supplied by ListView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- Matches item types</a:t>
            </a:r>
          </a:p>
          <a:p>
            <a:pPr>
              <a:buNone/>
            </a:pPr>
            <a:r>
              <a:rPr lang="en"/>
              <a:t>- Reuse it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Adapters - DON'T</a:t>
            </a:r>
          </a:p>
        </p:txBody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0" y="2592174"/>
            <a:ext cx="9144001" cy="29837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Performance</a:t>
            </a:r>
          </a:p>
        </p:txBody>
      </p:sp>
      <p:sp>
        <p:nvSpPr>
          <p:cNvPr id="536" name="Shape 536"/>
          <p:cNvSpPr/>
          <p:nvPr/>
        </p:nvSpPr>
        <p:spPr>
          <a:xfrm>
            <a:off x="966787" y="1417637"/>
            <a:ext cx="7210425" cy="5181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457200" y="274637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
</a:t>
            </a:r>
          </a:p>
          <a:p>
            <a:endParaRPr lang="en"/>
          </a:p>
          <a:p>
            <a:endParaRPr lang="en"/>
          </a:p>
          <a:p>
            <a:pPr>
              <a:buNone/>
            </a:pPr>
            <a:r>
              <a:rPr lang="en" b="1"/>
              <a:t>ListView Demo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5286375" y="0"/>
            <a:ext cx="3857625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38096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
Location @ Android</a:t>
            </a:r>
          </a:p>
        </p:txBody>
      </p:sp>
      <p:sp>
        <p:nvSpPr>
          <p:cNvPr id="550" name="Shape 550"/>
          <p:cNvSpPr/>
          <p:nvPr/>
        </p:nvSpPr>
        <p:spPr>
          <a:xfrm>
            <a:off x="2337455" y="341987"/>
            <a:ext cx="4469089" cy="39741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Location Strategies</a:t>
            </a:r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</a:t>
            </a:r>
            <a:r>
              <a:rPr lang="en" u="sng"/>
              <a:t>GPS</a:t>
            </a:r>
          </a:p>
          <a:p>
            <a:pPr lvl="0" rtl="0">
              <a:buNone/>
            </a:pPr>
            <a:r>
              <a:rPr lang="en"/>
              <a:t>	- </a:t>
            </a:r>
            <a:r>
              <a:rPr lang="en" i="1"/>
              <a:t>pros:</a:t>
            </a:r>
            <a:r>
              <a:rPr lang="en"/>
              <a:t> most accurate</a:t>
            </a:r>
          </a:p>
          <a:p>
            <a:pPr lvl="0" rtl="0">
              <a:buNone/>
            </a:pPr>
            <a:r>
              <a:rPr lang="en"/>
              <a:t>	- </a:t>
            </a:r>
            <a:r>
              <a:rPr lang="en" i="1"/>
              <a:t>cons:</a:t>
            </a:r>
            <a:r>
              <a:rPr lang="en"/>
              <a:t> only works outdoors, consumes battery, and slow</a:t>
            </a:r>
          </a:p>
          <a:p>
            <a:endParaRPr lang="en"/>
          </a:p>
          <a:p>
            <a:pPr lvl="0" rtl="0">
              <a:buNone/>
            </a:pPr>
            <a:r>
              <a:rPr lang="en"/>
              <a:t>* </a:t>
            </a:r>
            <a:r>
              <a:rPr lang="en" u="sng"/>
              <a:t>Android Network Location Provider</a:t>
            </a:r>
          </a:p>
          <a:p>
            <a:pPr lvl="0" rtl="0">
              <a:buNone/>
            </a:pPr>
            <a:r>
              <a:rPr lang="en"/>
              <a:t>	- </a:t>
            </a:r>
            <a:r>
              <a:rPr lang="en" i="1"/>
              <a:t>pros:</a:t>
            </a:r>
            <a:r>
              <a:rPr lang="en"/>
              <a:t> fast, less battery consumption</a:t>
            </a:r>
          </a:p>
          <a:p>
            <a:pPr lvl="0" rtl="0">
              <a:buNone/>
            </a:pPr>
            <a:r>
              <a:rPr lang="en"/>
              <a:t>	- </a:t>
            </a:r>
            <a:r>
              <a:rPr lang="en" i="1"/>
              <a:t>cons:</a:t>
            </a:r>
            <a:r>
              <a:rPr lang="en"/>
              <a:t> uses cell towers and Wi-Fi signals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Android Architecture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 multi user Linux system. Each application is a different user : Kernel level Application Sandbox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Every app run in its own Linux process, each process has its own VM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Permissions set at the install time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Complete isolation</a:t>
            </a:r>
          </a:p>
          <a:p>
            <a:endParaRPr lang="en"/>
          </a:p>
          <a:p>
            <a:pPr lvl="0" rtl="0">
              <a:buNone/>
            </a:pPr>
            <a:r>
              <a:rPr lang="en" sz="1800"/>
              <a:t>For more on Security,</a:t>
            </a:r>
          </a:p>
          <a:p>
            <a:pPr lvl="0">
              <a:buNone/>
            </a:pPr>
            <a:r>
              <a:rPr lang="en" sz="1800"/>
              <a:t>http://source.android.com/tech/security/index.html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b="0">
                <a:solidFill>
                  <a:srgbClr val="222222"/>
                </a:solidFill>
              </a:rPr>
              <a:t>¡ </a:t>
            </a:r>
            <a:r>
              <a:rPr lang="en"/>
              <a:t>Challenges !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/>
              <a:t>* Multitude of location sources</a:t>
            </a:r>
          </a:p>
          <a:p>
            <a:pPr lvl="0" rtl="0">
              <a:buNone/>
            </a:pPr>
            <a:r>
              <a:rPr lang="en"/>
              <a:t>	- trade-offs (gps, cell-id, Wi-Fi)</a:t>
            </a:r>
          </a:p>
          <a:p>
            <a:pPr lvl="0" rtl="0">
              <a:buNone/>
            </a:pPr>
            <a:r>
              <a:rPr lang="en"/>
              <a:t>* User movement</a:t>
            </a:r>
          </a:p>
          <a:p>
            <a:pPr lvl="0" rtl="0">
              <a:buNone/>
            </a:pPr>
            <a:r>
              <a:rPr lang="en"/>
              <a:t>	- people walks, drives....</a:t>
            </a:r>
          </a:p>
          <a:p>
            <a:pPr lvl="0" rtl="0">
              <a:buNone/>
            </a:pPr>
            <a:r>
              <a:rPr lang="en"/>
              <a:t>* Varying accuracy</a:t>
            </a:r>
          </a:p>
          <a:p>
            <a:pPr>
              <a:buNone/>
            </a:pPr>
            <a:r>
              <a:rPr lang="en"/>
              <a:t>	</a:t>
            </a:r>
          </a:p>
        </p:txBody>
      </p:sp>
      <p:sp>
        <p:nvSpPr>
          <p:cNvPr id="563" name="Shape 563"/>
          <p:cNvSpPr/>
          <p:nvPr/>
        </p:nvSpPr>
        <p:spPr>
          <a:xfrm>
            <a:off x="457200" y="4300100"/>
            <a:ext cx="7724775" cy="2095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Requesting Location Updates</a:t>
            </a:r>
          </a:p>
        </p:txBody>
      </p:sp>
      <p:sp>
        <p:nvSpPr>
          <p:cNvPr id="569" name="Shape 569"/>
          <p:cNvSpPr/>
          <p:nvPr/>
        </p:nvSpPr>
        <p:spPr>
          <a:xfrm>
            <a:off x="457200" y="1356687"/>
            <a:ext cx="6781800" cy="39147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lvl="0" rtl="0">
              <a:buNone/>
            </a:pPr>
            <a:r>
              <a:rPr lang="en" u="sng"/>
              <a:t>
</a:t>
            </a:r>
          </a:p>
          <a:p>
            <a:endParaRPr lang="en" u="sng"/>
          </a:p>
          <a:p>
            <a:endParaRPr lang="en" u="sng"/>
          </a:p>
          <a:p>
            <a:endParaRPr lang="en" u="sng"/>
          </a:p>
          <a:p>
            <a:endParaRPr lang="en" u="sng"/>
          </a:p>
          <a:p>
            <a:endParaRPr lang="en" u="sng"/>
          </a:p>
          <a:p>
            <a:pPr>
              <a:buNone/>
            </a:pPr>
            <a:r>
              <a:rPr lang="en" i="1" u="sng"/>
              <a:t>lastKnownLocation:</a:t>
            </a:r>
          </a:p>
        </p:txBody>
      </p:sp>
      <p:sp>
        <p:nvSpPr>
          <p:cNvPr id="571" name="Shape 571"/>
          <p:cNvSpPr/>
          <p:nvPr/>
        </p:nvSpPr>
        <p:spPr>
          <a:xfrm>
            <a:off x="457200" y="5838912"/>
            <a:ext cx="7305675" cy="9239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27494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Data Storage @ Android</a:t>
            </a:r>
          </a:p>
        </p:txBody>
      </p:sp>
      <p:sp>
        <p:nvSpPr>
          <p:cNvPr id="577" name="Shape 577"/>
          <p:cNvSpPr/>
          <p:nvPr/>
        </p:nvSpPr>
        <p:spPr>
          <a:xfrm>
            <a:off x="3238324" y="95700"/>
            <a:ext cx="2667352" cy="19112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Data Storage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Shared Preferences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Store private primitive key-value pairs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Internal/External Storage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Store private data in internal storage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Public data in external storage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SQLite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Private database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SQLite 3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Data Backup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Backup data to cloud and restore when application is reinstalled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29076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Publishing the Application</a:t>
            </a:r>
          </a:p>
        </p:txBody>
      </p:sp>
      <p:sp>
        <p:nvSpPr>
          <p:cNvPr id="589" name="Shape 589"/>
          <p:cNvSpPr/>
          <p:nvPr/>
        </p:nvSpPr>
        <p:spPr>
          <a:xfrm>
            <a:off x="238148" y="5219000"/>
            <a:ext cx="8667702" cy="13566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90" name="Shape 590"/>
          <p:cNvSpPr/>
          <p:nvPr/>
        </p:nvSpPr>
        <p:spPr>
          <a:xfrm>
            <a:off x="2944866" y="165050"/>
            <a:ext cx="3254267" cy="32577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Publishing the Application</a:t>
            </a:r>
          </a:p>
        </p:txBody>
      </p:sp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All applications must be signed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Special debug key created by SDK</a:t>
            </a:r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Self signed certificates; no certificate authority needed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>
            <a:off x="2593997" y="306388"/>
            <a:ext cx="3952875" cy="7905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02" name="Shape 602"/>
          <p:cNvSpPr txBox="1">
            <a:spLocks noGrp="1"/>
          </p:cNvSpPr>
          <p:nvPr>
            <p:ph type="ctrTitle"/>
          </p:nvPr>
        </p:nvSpPr>
        <p:spPr>
          <a:xfrm>
            <a:off x="685800" y="1096963"/>
            <a:ext cx="7772400" cy="15573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>
                <a:solidFill>
                  <a:schemeClr val="accent3"/>
                </a:solidFill>
              </a:rPr>
              <a:t>
We are hiring !</a:t>
            </a:r>
          </a:p>
          <a:p>
            <a:pPr lvl="0" rtl="0">
              <a:buNone/>
            </a:pPr>
            <a:r>
              <a:rPr lang="en">
                <a:solidFill>
                  <a:schemeClr val="accent3"/>
                </a:solidFill>
              </a:rPr>
              <a:t>ik@pozitron.com</a:t>
            </a:r>
          </a:p>
        </p:txBody>
      </p:sp>
      <p:sp>
        <p:nvSpPr>
          <p:cNvPr id="603" name="Shape 603"/>
          <p:cNvSpPr txBox="1">
            <a:spLocks noGrp="1"/>
          </p:cNvSpPr>
          <p:nvPr>
            <p:ph type="ctrTitle" idx="2"/>
          </p:nvPr>
        </p:nvSpPr>
        <p:spPr>
          <a:xfrm>
            <a:off x="126985" y="2729763"/>
            <a:ext cx="8886900" cy="38169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 sz="3600">
                <a:solidFill>
                  <a:srgbClr val="434343"/>
                </a:solidFill>
              </a:rPr>
              <a:t>
</a:t>
            </a:r>
          </a:p>
          <a:p>
            <a:endParaRPr lang="en" sz="3600">
              <a:solidFill>
                <a:srgbClr val="434343"/>
              </a:solidFill>
            </a:endParaRPr>
          </a:p>
          <a:p>
            <a:endParaRPr lang="en" sz="3600">
              <a:solidFill>
                <a:srgbClr val="434343"/>
              </a:solidFill>
            </a:endParaRPr>
          </a:p>
          <a:p>
            <a:endParaRPr lang="en" sz="3600">
              <a:solidFill>
                <a:srgbClr val="434343"/>
              </a:solidFill>
            </a:endParaRPr>
          </a:p>
          <a:p>
            <a:pPr lvl="0" rtl="0">
              <a:buNone/>
            </a:pPr>
            <a:r>
              <a:rPr lang="en" sz="3600">
                <a:solidFill>
                  <a:srgbClr val="434343"/>
                </a:solidFill>
              </a:rPr>
              <a:t>Android / Java</a:t>
            </a:r>
          </a:p>
          <a:p>
            <a:pPr lvl="0" rtl="0">
              <a:buNone/>
            </a:pPr>
            <a:r>
              <a:rPr lang="en" sz="3600">
                <a:solidFill>
                  <a:srgbClr val="434343"/>
                </a:solidFill>
              </a:rPr>
              <a:t>iOS / Objective-C</a:t>
            </a:r>
            <a:br>
              <a:rPr lang="en" sz="3600">
                <a:solidFill>
                  <a:srgbClr val="434343"/>
                </a:solidFill>
              </a:rPr>
            </a:br>
            <a:r>
              <a:rPr lang="en" sz="3600">
                <a:solidFill>
                  <a:srgbClr val="434343"/>
                </a:solidFill>
              </a:rPr>
              <a:t>Windows Phone / C#</a:t>
            </a:r>
          </a:p>
          <a:p>
            <a:endParaRPr lang="en" sz="3600">
              <a:solidFill>
                <a:srgbClr val="434343"/>
              </a:solidFill>
            </a:endParaRPr>
          </a:p>
          <a:p>
            <a:pPr marL="457200" lvl="0" indent="457200" rtl="0">
              <a:buNone/>
            </a:pPr>
            <a:r>
              <a:rPr lang="en" sz="3600">
                <a:solidFill>
                  <a:srgbClr val="434343"/>
                </a:solidFill>
              </a:rPr>
              <a:t>Backend / Java, Scala, Python</a:t>
            </a:r>
          </a:p>
          <a:p>
            <a:pPr lvl="0" rtl="0">
              <a:buNone/>
            </a:pPr>
            <a:r>
              <a:rPr lang="en" sz="3600">
                <a:solidFill>
                  <a:srgbClr val="434343"/>
                </a:solidFill>
              </a:rPr>
              <a:t>Web Frontend / HTML5, JavaScript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2593997" y="306388"/>
            <a:ext cx="3952875" cy="7905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09" name="Shape 609"/>
          <p:cNvSpPr txBox="1">
            <a:spLocks noGrp="1"/>
          </p:cNvSpPr>
          <p:nvPr>
            <p:ph type="ctrTitle"/>
          </p:nvPr>
        </p:nvSpPr>
        <p:spPr>
          <a:xfrm>
            <a:off x="248550" y="1187708"/>
            <a:ext cx="8646899" cy="5186699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 dirty="0">
                <a:solidFill>
                  <a:schemeClr val="accent3"/>
                </a:solidFill>
              </a:rPr>
              <a:t>You can download 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accent3"/>
                </a:solidFill>
              </a:rPr>
              <a:t>slides and demos @</a:t>
            </a:r>
          </a:p>
          <a:p>
            <a:endParaRPr lang="en" dirty="0">
              <a:solidFill>
                <a:schemeClr val="accent3"/>
              </a:solidFill>
            </a:endParaRPr>
          </a:p>
          <a:p>
            <a:pPr lvl="0" rtl="0">
              <a:buNone/>
            </a:pPr>
            <a:r>
              <a:rPr lang="en" dirty="0">
                <a:solidFill>
                  <a:srgbClr val="434343"/>
                </a:solidFill>
              </a:rPr>
              <a:t>https://github.com/cnlms/SabanciWorkshop</a:t>
            </a:r>
          </a:p>
          <a:p>
            <a:endParaRPr lang="en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/>
              <a:t>Rotten Android Project</a:t>
            </a:r>
          </a:p>
        </p:txBody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262401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Movie stuff (reviews, cast info, ratings, critics etc.)</a:t>
            </a:r>
          </a:p>
          <a:p>
            <a:endParaRPr lang="en" dirty="0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tr-TR" dirty="0" smtClean="0"/>
              <a:t>Access </a:t>
            </a:r>
            <a:r>
              <a:rPr lang="en" smtClean="0"/>
              <a:t>over </a:t>
            </a:r>
            <a:r>
              <a:rPr lang="en" dirty="0"/>
              <a:t>a public API</a:t>
            </a:r>
          </a:p>
          <a:p>
            <a:endParaRPr lang="en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http://developer.rottentomatoes.com/docs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571000" cy="1143000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"/>
              <a:t>What is Dalvik Virtual Machine (VM) ?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32450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Software that runs the anroid apps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b="1" dirty="0"/>
              <a:t>java &gt; class &gt; dex</a:t>
            </a:r>
          </a:p>
          <a:p>
            <a:pPr lvl="0" rtl="0">
              <a:buNone/>
            </a:pPr>
            <a:r>
              <a:rPr lang="en" dirty="0"/>
              <a:t>     </a:t>
            </a:r>
            <a:r>
              <a:rPr lang="en" i="1" dirty="0"/>
              <a:t>javac</a:t>
            </a:r>
            <a:r>
              <a:rPr lang="en" dirty="0"/>
              <a:t>           </a:t>
            </a:r>
            <a:r>
              <a:rPr lang="en" i="1" dirty="0"/>
              <a:t>dx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More suitable in terms of memory and processor speed</a:t>
            </a:r>
          </a:p>
          <a:p>
            <a:endParaRPr lang="en" dirty="0"/>
          </a:p>
          <a:p>
            <a:pPr lvl="0" rtl="0">
              <a:buNone/>
            </a:pPr>
            <a:r>
              <a:rPr lang="en" i="1" dirty="0"/>
              <a:t>class</a:t>
            </a:r>
            <a:r>
              <a:rPr lang="en" dirty="0"/>
              <a:t> is run by Java Virtual Machine</a:t>
            </a:r>
          </a:p>
          <a:p>
            <a:pPr lvl="0" rtl="0">
              <a:buNone/>
            </a:pPr>
            <a:r>
              <a:rPr lang="en" i="1" dirty="0"/>
              <a:t>dex</a:t>
            </a:r>
            <a:r>
              <a:rPr lang="en" dirty="0"/>
              <a:t> is run by Dalvik Virtual Machine</a:t>
            </a:r>
          </a:p>
          <a:p>
            <a:pPr lvl="0" rtl="0">
              <a:buNone/>
            </a:pPr>
            <a:r>
              <a:rPr lang="en" sz="1800" dirty="0" smtClean="0"/>
              <a:t>For </a:t>
            </a:r>
            <a:r>
              <a:rPr lang="en" sz="1800" dirty="0"/>
              <a:t>more on DVM, http://davidehringer.com/software/android/The_Dalvik_Virtual_Machine.pdf</a:t>
            </a:r>
          </a:p>
          <a:p>
            <a:endParaRPr lang="en" sz="18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1698</Words>
  <Application>Microsoft Macintosh PowerPoint</Application>
  <PresentationFormat>On-screen Show (4:3)</PresentationFormat>
  <Paragraphs>470</Paragraphs>
  <Slides>88</Slides>
  <Notes>88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/>
      <vt:lpstr>Can Elmas Android Team Leader İsmail Ceylan Android Developer  Mehmet Arıkan Android Developer</vt:lpstr>
      <vt:lpstr>Agenda</vt:lpstr>
      <vt:lpstr>PowerPoint Presentation</vt:lpstr>
      <vt:lpstr>Introduction to  Android Platform</vt:lpstr>
      <vt:lpstr>T-Mobile G1 / HTC Dream - 2008</vt:lpstr>
      <vt:lpstr>What is Android ?</vt:lpstr>
      <vt:lpstr>Android Software Stack </vt:lpstr>
      <vt:lpstr>Android Architecture</vt:lpstr>
      <vt:lpstr>What is Dalvik Virtual Machine (VM) ?</vt:lpstr>
      <vt:lpstr>http://developer.android.com/sdk</vt:lpstr>
      <vt:lpstr>Android Developer Documentation</vt:lpstr>
      <vt:lpstr>API Levels</vt:lpstr>
      <vt:lpstr>API Levels</vt:lpstr>
      <vt:lpstr>Android Development Workflow</vt:lpstr>
      <vt:lpstr>First Android Project</vt:lpstr>
      <vt:lpstr>Application Fundamentals</vt:lpstr>
      <vt:lpstr>Activity</vt:lpstr>
      <vt:lpstr>Activity</vt:lpstr>
      <vt:lpstr>PowerPoint Presentation</vt:lpstr>
      <vt:lpstr>Activity</vt:lpstr>
      <vt:lpstr>Activity</vt:lpstr>
      <vt:lpstr>Intent</vt:lpstr>
      <vt:lpstr>Intent</vt:lpstr>
      <vt:lpstr>Intent - Explicit</vt:lpstr>
      <vt:lpstr>Intent - Implicit</vt:lpstr>
      <vt:lpstr>Intent</vt:lpstr>
      <vt:lpstr>Intent Filter</vt:lpstr>
      <vt:lpstr>Intent Filter</vt:lpstr>
      <vt:lpstr>Intent Filter - Crappy Browser</vt:lpstr>
      <vt:lpstr>Intent Filter</vt:lpstr>
      <vt:lpstr>Broadcast Receiver</vt:lpstr>
      <vt:lpstr>Services</vt:lpstr>
      <vt:lpstr>Content Provider</vt:lpstr>
      <vt:lpstr>User Interface @ Android</vt:lpstr>
      <vt:lpstr>Overview</vt:lpstr>
      <vt:lpstr>Overview</vt:lpstr>
      <vt:lpstr>
       </vt:lpstr>
      <vt:lpstr>UI - Dialogs</vt:lpstr>
      <vt:lpstr>PowerPoint Presentation</vt:lpstr>
      <vt:lpstr>UI - ActionBar</vt:lpstr>
      <vt:lpstr>UI - ActionBar</vt:lpstr>
      <vt:lpstr>Notifications @ Android</vt:lpstr>
      <vt:lpstr>Toast Notification  </vt:lpstr>
      <vt:lpstr>Status Notification </vt:lpstr>
      <vt:lpstr>Status Notification </vt:lpstr>
      <vt:lpstr>
       Toast Notification Demo</vt:lpstr>
      <vt:lpstr>Supporting Different Devices @ Android</vt:lpstr>
      <vt:lpstr>Resources - Overview</vt:lpstr>
      <vt:lpstr>Resources</vt:lpstr>
      <vt:lpstr>Accessing Resources</vt:lpstr>
      <vt:lpstr>Supporting Different Devices</vt:lpstr>
      <vt:lpstr>Views - XML </vt:lpstr>
      <vt:lpstr>Views</vt:lpstr>
      <vt:lpstr>Fragments</vt:lpstr>
      <vt:lpstr>Fragments</vt:lpstr>
      <vt:lpstr>Fragments</vt:lpstr>
      <vt:lpstr>Android Manifest</vt:lpstr>
      <vt:lpstr>
       Application Fundamentals Demo</vt:lpstr>
      <vt:lpstr>Localization</vt:lpstr>
      <vt:lpstr>Localization</vt:lpstr>
      <vt:lpstr>UI - Styling and Theming</vt:lpstr>
      <vt:lpstr>UI - Styles</vt:lpstr>
      <vt:lpstr>UI - Styles</vt:lpstr>
      <vt:lpstr>UI - Theme</vt:lpstr>
      <vt:lpstr>Threads @ Android</vt:lpstr>
      <vt:lpstr>Asynchronous Tasks</vt:lpstr>
      <vt:lpstr>Asynchronous Tasks</vt:lpstr>
      <vt:lpstr>Asynchronous Tasks</vt:lpstr>
      <vt:lpstr>Network Connection</vt:lpstr>
      <vt:lpstr>
Lists and Adapters</vt:lpstr>
      <vt:lpstr>ListView</vt:lpstr>
      <vt:lpstr>Adapters - man in the middle</vt:lpstr>
      <vt:lpstr>Adapters</vt:lpstr>
      <vt:lpstr>Adapters</vt:lpstr>
      <vt:lpstr>Adapters - DON'T</vt:lpstr>
      <vt:lpstr>Performance</vt:lpstr>
      <vt:lpstr>PowerPoint Presentation</vt:lpstr>
      <vt:lpstr>
Location @ Android</vt:lpstr>
      <vt:lpstr>Location Strategies</vt:lpstr>
      <vt:lpstr>¡ Challenges !</vt:lpstr>
      <vt:lpstr>Requesting Location Updates</vt:lpstr>
      <vt:lpstr>Data Storage @ Android</vt:lpstr>
      <vt:lpstr>Data Storage</vt:lpstr>
      <vt:lpstr>Publishing the Application</vt:lpstr>
      <vt:lpstr>Publishing the Application</vt:lpstr>
      <vt:lpstr>
We are hiring ! ik@pozitron.com</vt:lpstr>
      <vt:lpstr>You can download  slides and demos @  https://github.com/cnlms/SabanciWorkshop </vt:lpstr>
      <vt:lpstr>Rotten Android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Elmas Android Team Leader İsmail Ceylan Android Developer  Mehmet Arıkan Android Developer</dc:title>
  <cp:lastModifiedBy>Can Elmas</cp:lastModifiedBy>
  <cp:revision>5</cp:revision>
  <dcterms:modified xsi:type="dcterms:W3CDTF">2012-12-26T10:04:28Z</dcterms:modified>
</cp:coreProperties>
</file>